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5" y="1"/>
            <a:ext cx="3169922" cy="1903121"/>
          </a:xfrm>
          <a:prstGeom prst="rect">
            <a:avLst/>
          </a:prstGeom>
          <a:noFill/>
          <a:ln>
            <a:noFill/>
          </a:ln>
        </p:spPr>
        <p:txBody>
          <a:bodyPr spcFirstLastPara="1" wrap="square" lIns="168625" tIns="84300" rIns="168625" bIns="84300" anchor="t"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92" y="1"/>
            <a:ext cx="3169922" cy="1903121"/>
          </a:xfrm>
          <a:prstGeom prst="rect">
            <a:avLst/>
          </a:prstGeom>
          <a:noFill/>
          <a:ln>
            <a:noFill/>
          </a:ln>
        </p:spPr>
        <p:txBody>
          <a:bodyPr spcFirstLastPara="1" wrap="square" lIns="168625" tIns="84300" rIns="168625" bIns="84300" anchor="t" anchorCtr="0">
            <a:noAutofit/>
          </a:bodyPr>
          <a:lstStyle>
            <a:lvl1pPr marR="0" lvl="0" algn="r"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5" y="36027558"/>
            <a:ext cx="3169922" cy="1903117"/>
          </a:xfrm>
          <a:prstGeom prst="rect">
            <a:avLst/>
          </a:prstGeom>
          <a:noFill/>
          <a:ln>
            <a:noFill/>
          </a:ln>
        </p:spPr>
        <p:txBody>
          <a:bodyPr spcFirstLastPara="1" wrap="square" lIns="168625" tIns="84300" rIns="168625" bIns="84300" anchor="b"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marR="0" lvl="0" indent="0" algn="r" rtl="0">
              <a:spcBef>
                <a:spcPts val="0"/>
              </a:spcBef>
              <a:spcAft>
                <a:spcPts val="0"/>
              </a:spcAft>
              <a:buNone/>
            </a:pPr>
            <a:fld id="{00000000-1234-1234-1234-123412341234}" type="slidenum">
              <a:rPr lang="pt-BR" sz="2200" b="0" i="0" u="none" strike="noStrike" cap="none">
                <a:solidFill>
                  <a:schemeClr val="dk1"/>
                </a:solidFill>
                <a:latin typeface="Calibri"/>
                <a:ea typeface="Calibri"/>
                <a:cs typeface="Calibri"/>
                <a:sym typeface="Calibri"/>
              </a:rPr>
              <a:t>‹nº›</a:t>
            </a:fld>
            <a:endParaRPr sz="2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0: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79" name="Google Shape;179;p1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13" name="Google Shape;213;p1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19" name="Google Shape;219;p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32" name="Google Shape;232;p1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4: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40" name="Google Shape;240;p1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48" name="Google Shape;248;p1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56" name="Google Shape;256;p1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64" name="Google Shape;264;p1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72" name="Google Shape;272;p1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80" name="Google Shape;280;p1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0: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87" name="Google Shape;287;p2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94" name="Google Shape;294;p2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1" name="Google Shape;301;p2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9" name="Google Shape;309;p2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4: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17" name="Google Shape;317;p2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25" name="Google Shape;325;p2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3" name="Google Shape;333;p2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9" name="Google Shape;339;p2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50" name="Google Shape;350;p2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61" name="Google Shape;361;p2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0: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77" name="Google Shape;377;p3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3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92" name="Google Shape;392;p3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05" name="Google Shape;405;p3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3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12" name="Google Shape;412;p3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4: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19" name="Google Shape;419;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27" name="Google Shape;427;p3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3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34" name="Google Shape;434;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3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41" name="Google Shape;441;p3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46" name="Google Shape;446;p3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52" name="Google Shape;452;p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51" name="Google Shape;151;p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pdf/2003.06792v2"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2003.06792v2"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5.xml.rels><?xml version="1.0" encoding="UTF-8" standalone="yes"?>
<Relationships xmlns="http://schemas.openxmlformats.org/package/2006/relationships"><Relationship Id="rId3" Type="http://schemas.openxmlformats.org/officeDocument/2006/relationships/hyperlink" Target="https://drive.google.com/file/d/1tsm4b1q59ZaMnZ3RnG0ZlFtsY08yz4Ng/view?usp=sharing"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hyperlink" Target="https://forms.gle/ExfRxyVqT8hPA1jx9"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www.youtube.com/watch?v=BMza5yrwZ9s" TargetMode="External"/><Relationship Id="rId13" Type="http://schemas.openxmlformats.org/officeDocument/2006/relationships/hyperlink" Target="https://link.springer.com/chapter/10.1007/978-3-030-67070-2_24" TargetMode="External"/><Relationship Id="rId3" Type="http://schemas.openxmlformats.org/officeDocument/2006/relationships/hyperlink" Target="https://github.com/sayakpaul/MIRNet-TFLite-TRT" TargetMode="External"/><Relationship Id="rId7" Type="http://schemas.openxmlformats.org/officeDocument/2006/relationships/hyperlink" Target="https://arxiv.org/pdf/2003.06792v2" TargetMode="External"/><Relationship Id="rId12" Type="http://schemas.openxmlformats.org/officeDocument/2006/relationships/hyperlink" Target="https://colab.research.google.com/github/Rishit-dagli/MIRNet-TFJS/blob/main/MIRNet_Saved_Model.ipynb#scrollTo=eJTia8yDMzfp"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github.com/soumik12345/MIRNet/?tab=readme-ov-file" TargetMode="External"/><Relationship Id="rId11" Type="http://schemas.openxmlformats.org/officeDocument/2006/relationships/hyperlink" Target="https://colab.research.google.com/github/Rishit-dagli/MIRNet-TFJS/blob/main/MIRNet_TFJS.ipynb#scrollTo=1VEYuMMPEcQh" TargetMode="External"/><Relationship Id="rId5" Type="http://schemas.openxmlformats.org/officeDocument/2006/relationships/hyperlink" Target="https://github.com/sayakpaul/MIRNet-TFLite-TRT?tab=readme-ov-file" TargetMode="External"/><Relationship Id="rId10" Type="http://schemas.openxmlformats.org/officeDocument/2006/relationships/hyperlink" Target="https://keras.io/examples/vision/mirnet/" TargetMode="External"/><Relationship Id="rId4" Type="http://schemas.openxmlformats.org/officeDocument/2006/relationships/hyperlink" Target="https://github.com/bhattbhavesh91/low-light-image-enhancement-tutorial" TargetMode="External"/><Relationship Id="rId9" Type="http://schemas.openxmlformats.org/officeDocument/2006/relationships/hyperlink" Target="https://www.youtube.com/watch?v=BdJT3u71EDo" TargetMode="External"/><Relationship Id="rId14" Type="http://schemas.openxmlformats.org/officeDocument/2006/relationships/hyperlink" Target="https://rishit-dagli.github.io/MIRNet-TFJ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1524000" y="819807"/>
            <a:ext cx="9144000" cy="269015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pt-BR" sz="5400"/>
              <a:t>TP558 - Tópicos avançados em Machine Learning:</a:t>
            </a:r>
            <a:br>
              <a:rPr lang="pt-BR"/>
            </a:br>
            <a:r>
              <a:rPr lang="pt-BR" b="1" i="1"/>
              <a:t>miRNET</a:t>
            </a:r>
            <a:br>
              <a:rPr lang="pt-BR" b="1" i="1"/>
            </a:br>
            <a:endParaRPr b="1" i="1"/>
          </a:p>
        </p:txBody>
      </p:sp>
      <p:sp>
        <p:nvSpPr>
          <p:cNvPr id="90" name="Google Shape;90;p13"/>
          <p:cNvSpPr txBox="1"/>
          <p:nvPr/>
        </p:nvSpPr>
        <p:spPr>
          <a:xfrm>
            <a:off x="7915801" y="5780602"/>
            <a:ext cx="4004345"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0" i="0" u="none" strike="noStrike" cap="none">
                <a:solidFill>
                  <a:schemeClr val="dk1"/>
                </a:solidFill>
                <a:latin typeface="Calibri"/>
                <a:ea typeface="Calibri"/>
                <a:cs typeface="Calibri"/>
                <a:sym typeface="Calibri"/>
              </a:rPr>
              <a:t>Hyago Vieira Lemes Barbosa Silva</a:t>
            </a:r>
            <a:endParaRPr/>
          </a:p>
          <a:p>
            <a:pPr marL="0" marR="0" lvl="0" indent="0" algn="l" rtl="0">
              <a:spcBef>
                <a:spcPts val="0"/>
              </a:spcBef>
              <a:spcAft>
                <a:spcPts val="0"/>
              </a:spcAft>
              <a:buNone/>
            </a:pPr>
            <a:r>
              <a:rPr lang="pt-BR" sz="1800">
                <a:solidFill>
                  <a:schemeClr val="dk1"/>
                </a:solidFill>
                <a:latin typeface="Calibri"/>
                <a:ea typeface="Calibri"/>
                <a:cs typeface="Calibri"/>
                <a:sym typeface="Calibri"/>
              </a:rPr>
              <a:t>hyago.silva@mtel.Inatel.br</a:t>
            </a:r>
            <a:endParaRPr/>
          </a:p>
        </p:txBody>
      </p:sp>
      <p:pic>
        <p:nvPicPr>
          <p:cNvPr id="91" name="Google Shape;91;p13" descr="Logo"/>
          <p:cNvPicPr preferRelativeResize="0"/>
          <p:nvPr/>
        </p:nvPicPr>
        <p:blipFill rotWithShape="1">
          <a:blip r:embed="rId3">
            <a:alphaModFix/>
          </a:blip>
          <a:srcRect t="28759" b="28871"/>
          <a:stretch/>
        </p:blipFill>
        <p:spPr>
          <a:xfrm>
            <a:off x="393306" y="5780602"/>
            <a:ext cx="2261388" cy="677109"/>
          </a:xfrm>
          <a:prstGeom prst="rect">
            <a:avLst/>
          </a:prstGeom>
          <a:noFill/>
          <a:ln>
            <a:noFill/>
          </a:ln>
        </p:spPr>
      </p:pic>
      <p:pic>
        <p:nvPicPr>
          <p:cNvPr id="92" name="Google Shape;92;p13" descr="Image result for machine learning"/>
          <p:cNvPicPr preferRelativeResize="0"/>
          <p:nvPr/>
        </p:nvPicPr>
        <p:blipFill rotWithShape="1">
          <a:blip r:embed="rId4">
            <a:alphaModFix/>
          </a:blip>
          <a:srcRect l="20193" t="8107" r="14530" b="5794"/>
          <a:stretch/>
        </p:blipFill>
        <p:spPr>
          <a:xfrm>
            <a:off x="5060998" y="3801132"/>
            <a:ext cx="2261389" cy="22370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182" name="Google Shape;182;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dirty="0"/>
              <a:t>Design de rede neural em escala única (alta resolução)</a:t>
            </a:r>
            <a:endParaRPr dirty="0"/>
          </a:p>
          <a:p>
            <a:pPr marL="228600" lvl="0" indent="-50800" algn="l" rtl="0">
              <a:lnSpc>
                <a:spcPct val="90000"/>
              </a:lnSpc>
              <a:spcBef>
                <a:spcPts val="1000"/>
              </a:spcBef>
              <a:spcAft>
                <a:spcPts val="0"/>
              </a:spcAft>
              <a:buClr>
                <a:schemeClr val="dk1"/>
              </a:buClr>
              <a:buSzPts val="2800"/>
              <a:buNone/>
            </a:pPr>
            <a:endParaRPr b="1" dirty="0"/>
          </a:p>
          <a:p>
            <a:pPr marL="228600" lvl="0" indent="-50800" algn="l" rtl="0">
              <a:lnSpc>
                <a:spcPct val="90000"/>
              </a:lnSpc>
              <a:spcBef>
                <a:spcPts val="1000"/>
              </a:spcBef>
              <a:spcAft>
                <a:spcPts val="0"/>
              </a:spcAft>
              <a:buClr>
                <a:schemeClr val="dk1"/>
              </a:buClr>
              <a:buSzPts val="2800"/>
              <a:buNone/>
            </a:pPr>
            <a:endParaRPr b="1" dirty="0"/>
          </a:p>
          <a:p>
            <a:pPr marL="228600" lvl="0" indent="-50800" algn="l" rtl="0">
              <a:lnSpc>
                <a:spcPct val="90000"/>
              </a:lnSpc>
              <a:spcBef>
                <a:spcPts val="1000"/>
              </a:spcBef>
              <a:spcAft>
                <a:spcPts val="0"/>
              </a:spcAft>
              <a:buClr>
                <a:schemeClr val="dk1"/>
              </a:buClr>
              <a:buSzPts val="2800"/>
              <a:buNone/>
            </a:pPr>
            <a:endParaRPr b="1" dirty="0"/>
          </a:p>
          <a:p>
            <a:pPr marL="228600" lvl="0" indent="-50800" algn="l" rtl="0">
              <a:lnSpc>
                <a:spcPct val="90000"/>
              </a:lnSpc>
              <a:spcBef>
                <a:spcPts val="1000"/>
              </a:spcBef>
              <a:spcAft>
                <a:spcPts val="0"/>
              </a:spcAft>
              <a:buClr>
                <a:schemeClr val="dk1"/>
              </a:buClr>
              <a:buSzPts val="2800"/>
              <a:buNone/>
            </a:pPr>
            <a:endParaRPr b="1" dirty="0"/>
          </a:p>
          <a:p>
            <a:pPr marL="228600" lvl="0" indent="-228600" algn="l" rtl="0">
              <a:lnSpc>
                <a:spcPct val="90000"/>
              </a:lnSpc>
              <a:spcBef>
                <a:spcPts val="1000"/>
              </a:spcBef>
              <a:spcAft>
                <a:spcPts val="0"/>
              </a:spcAft>
              <a:buClr>
                <a:schemeClr val="dk1"/>
              </a:buClr>
              <a:buSzPts val="2800"/>
              <a:buChar char="•"/>
            </a:pPr>
            <a:r>
              <a:rPr lang="pt-BR" b="1" dirty="0"/>
              <a:t>Encode-</a:t>
            </a:r>
            <a:r>
              <a:rPr lang="pt-BR" b="1" dirty="0" err="1"/>
              <a:t>Decoder</a:t>
            </a:r>
            <a:r>
              <a:rPr lang="pt-BR" b="1" dirty="0"/>
              <a:t> (</a:t>
            </a:r>
            <a:r>
              <a:rPr lang="pt-BR" b="1" dirty="0" err="1"/>
              <a:t>Downsampling</a:t>
            </a:r>
            <a:r>
              <a:rPr lang="pt-BR" b="1" dirty="0"/>
              <a:t> </a:t>
            </a:r>
            <a:r>
              <a:rPr lang="pt-BR" b="1" dirty="0" err="1"/>
              <a:t>and</a:t>
            </a:r>
            <a:r>
              <a:rPr lang="pt-BR" b="1" dirty="0"/>
              <a:t> </a:t>
            </a:r>
            <a:r>
              <a:rPr lang="pt-BR" b="1" dirty="0" err="1"/>
              <a:t>Upsamplig</a:t>
            </a:r>
            <a:r>
              <a:rPr lang="pt-BR" b="1" dirty="0"/>
              <a:t>)</a:t>
            </a:r>
            <a:endParaRPr dirty="0"/>
          </a:p>
          <a:p>
            <a:pPr marL="228600" lvl="0" indent="-50800" algn="l" rtl="0">
              <a:lnSpc>
                <a:spcPct val="90000"/>
              </a:lnSpc>
              <a:spcBef>
                <a:spcPts val="1000"/>
              </a:spcBef>
              <a:spcAft>
                <a:spcPts val="0"/>
              </a:spcAft>
              <a:buClr>
                <a:schemeClr val="dk1"/>
              </a:buClr>
              <a:buSzPts val="2800"/>
              <a:buNone/>
            </a:pPr>
            <a:endParaRPr b="1" dirty="0"/>
          </a:p>
        </p:txBody>
      </p:sp>
      <p:sp>
        <p:nvSpPr>
          <p:cNvPr id="183" name="Google Shape;183;p22"/>
          <p:cNvSpPr/>
          <p:nvPr/>
        </p:nvSpPr>
        <p:spPr>
          <a:xfrm>
            <a:off x="977444" y="2558442"/>
            <a:ext cx="628662" cy="808244"/>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 name="Google Shape;184;p22"/>
          <p:cNvSpPr txBox="1"/>
          <p:nvPr/>
        </p:nvSpPr>
        <p:spPr>
          <a:xfrm>
            <a:off x="2590728" y="2504786"/>
            <a:ext cx="70087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a:solidFill>
                  <a:schemeClr val="dk1"/>
                </a:solidFill>
                <a:latin typeface="Calibri"/>
                <a:ea typeface="Calibri"/>
                <a:cs typeface="Calibri"/>
                <a:sym typeface="Calibri"/>
              </a:rPr>
              <a:t>...</a:t>
            </a:r>
            <a:endParaRPr/>
          </a:p>
        </p:txBody>
      </p:sp>
      <p:sp>
        <p:nvSpPr>
          <p:cNvPr id="185" name="Google Shape;185;p22"/>
          <p:cNvSpPr/>
          <p:nvPr/>
        </p:nvSpPr>
        <p:spPr>
          <a:xfrm>
            <a:off x="3769915" y="2836617"/>
            <a:ext cx="376292" cy="175575"/>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 name="Google Shape;186;p22"/>
          <p:cNvSpPr/>
          <p:nvPr/>
        </p:nvSpPr>
        <p:spPr>
          <a:xfrm>
            <a:off x="823757" y="5129195"/>
            <a:ext cx="611439" cy="846312"/>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 name="Google Shape;187;p22"/>
          <p:cNvSpPr/>
          <p:nvPr/>
        </p:nvSpPr>
        <p:spPr>
          <a:xfrm>
            <a:off x="1325346" y="5260801"/>
            <a:ext cx="517475" cy="597597"/>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 name="Google Shape;188;p22"/>
          <p:cNvSpPr/>
          <p:nvPr/>
        </p:nvSpPr>
        <p:spPr>
          <a:xfrm>
            <a:off x="1818393" y="5424216"/>
            <a:ext cx="427170" cy="382422"/>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 name="Google Shape;189;p22"/>
          <p:cNvSpPr txBox="1"/>
          <p:nvPr/>
        </p:nvSpPr>
        <p:spPr>
          <a:xfrm>
            <a:off x="2226019" y="5233265"/>
            <a:ext cx="59940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a:solidFill>
                  <a:schemeClr val="dk1"/>
                </a:solidFill>
                <a:latin typeface="Calibri"/>
                <a:ea typeface="Calibri"/>
                <a:cs typeface="Calibri"/>
                <a:sym typeface="Calibri"/>
              </a:rPr>
              <a:t>...</a:t>
            </a:r>
            <a:endParaRPr/>
          </a:p>
        </p:txBody>
      </p:sp>
      <p:sp>
        <p:nvSpPr>
          <p:cNvPr id="190" name="Google Shape;190;p22"/>
          <p:cNvSpPr/>
          <p:nvPr/>
        </p:nvSpPr>
        <p:spPr>
          <a:xfrm>
            <a:off x="440560" y="5439800"/>
            <a:ext cx="383197" cy="176138"/>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22"/>
          <p:cNvSpPr/>
          <p:nvPr/>
        </p:nvSpPr>
        <p:spPr>
          <a:xfrm>
            <a:off x="2857045" y="5479447"/>
            <a:ext cx="427170" cy="382422"/>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 name="Google Shape;192;p22"/>
          <p:cNvSpPr/>
          <p:nvPr/>
        </p:nvSpPr>
        <p:spPr>
          <a:xfrm>
            <a:off x="3264603" y="5363254"/>
            <a:ext cx="517475" cy="597597"/>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22"/>
          <p:cNvSpPr/>
          <p:nvPr/>
        </p:nvSpPr>
        <p:spPr>
          <a:xfrm>
            <a:off x="3777898" y="5233265"/>
            <a:ext cx="611439" cy="846312"/>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22"/>
          <p:cNvSpPr/>
          <p:nvPr/>
        </p:nvSpPr>
        <p:spPr>
          <a:xfrm>
            <a:off x="4443144" y="5551467"/>
            <a:ext cx="469570" cy="209908"/>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 name="Google Shape;195;p22"/>
          <p:cNvSpPr txBox="1"/>
          <p:nvPr/>
        </p:nvSpPr>
        <p:spPr>
          <a:xfrm>
            <a:off x="5623642" y="2343485"/>
            <a:ext cx="2806995"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Downsamplig ou Upsamplig, precisão semântica.</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a:solidFill>
                  <a:schemeClr val="dk1"/>
                </a:solidFill>
                <a:latin typeface="Calibri"/>
                <a:ea typeface="Calibri"/>
                <a:cs typeface="Calibri"/>
                <a:sym typeface="Calibri"/>
              </a:rPr>
              <a:t>Precisão espacial.</a:t>
            </a:r>
            <a:endParaRPr/>
          </a:p>
        </p:txBody>
      </p:sp>
      <p:sp>
        <p:nvSpPr>
          <p:cNvPr id="196" name="Google Shape;196;p22"/>
          <p:cNvSpPr/>
          <p:nvPr/>
        </p:nvSpPr>
        <p:spPr>
          <a:xfrm>
            <a:off x="5138237" y="5143034"/>
            <a:ext cx="396284" cy="438864"/>
          </a:xfrm>
          <a:prstGeom prst="mathMultiply">
            <a:avLst>
              <a:gd name="adj1" fmla="val 2352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22"/>
          <p:cNvSpPr txBox="1"/>
          <p:nvPr/>
        </p:nvSpPr>
        <p:spPr>
          <a:xfrm>
            <a:off x="5526716" y="5060663"/>
            <a:ext cx="2806995"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Precisão espacial.</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a:solidFill>
                  <a:schemeClr val="dk1"/>
                </a:solidFill>
                <a:latin typeface="Calibri"/>
                <a:ea typeface="Calibri"/>
                <a:cs typeface="Calibri"/>
                <a:sym typeface="Calibri"/>
              </a:rPr>
              <a:t>Downsamplig ou Upsamplig, precisão semântica.</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22"/>
          <p:cNvSpPr/>
          <p:nvPr/>
        </p:nvSpPr>
        <p:spPr>
          <a:xfrm rot="-8251585">
            <a:off x="5164058" y="5670651"/>
            <a:ext cx="344641" cy="210409"/>
          </a:xfrm>
          <a:prstGeom prst="halfFrame">
            <a:avLst>
              <a:gd name="adj1" fmla="val 33333"/>
              <a:gd name="adj2" fmla="val 33333"/>
            </a:avLst>
          </a:prstGeom>
          <a:solidFill>
            <a:srgbClr val="00B050"/>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199;p22"/>
          <p:cNvSpPr/>
          <p:nvPr/>
        </p:nvSpPr>
        <p:spPr>
          <a:xfrm>
            <a:off x="447781" y="2886630"/>
            <a:ext cx="383197" cy="176138"/>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 name="Google Shape;200;p22"/>
          <p:cNvSpPr/>
          <p:nvPr/>
        </p:nvSpPr>
        <p:spPr>
          <a:xfrm>
            <a:off x="1502692" y="2558442"/>
            <a:ext cx="628662" cy="808244"/>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 name="Google Shape;201;p22"/>
          <p:cNvSpPr/>
          <p:nvPr/>
        </p:nvSpPr>
        <p:spPr>
          <a:xfrm>
            <a:off x="2071817" y="2570577"/>
            <a:ext cx="628662" cy="808244"/>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 name="Google Shape;202;p22"/>
          <p:cNvSpPr/>
          <p:nvPr/>
        </p:nvSpPr>
        <p:spPr>
          <a:xfrm>
            <a:off x="3077673" y="2558442"/>
            <a:ext cx="628662" cy="808244"/>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 name="Google Shape;203;p22"/>
          <p:cNvSpPr/>
          <p:nvPr/>
        </p:nvSpPr>
        <p:spPr>
          <a:xfrm>
            <a:off x="5138236" y="2504786"/>
            <a:ext cx="396284" cy="438864"/>
          </a:xfrm>
          <a:prstGeom prst="mathMultiply">
            <a:avLst>
              <a:gd name="adj1" fmla="val 2352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 name="Google Shape;204;p22"/>
          <p:cNvSpPr/>
          <p:nvPr/>
        </p:nvSpPr>
        <p:spPr>
          <a:xfrm rot="-8251585">
            <a:off x="5208620" y="3455438"/>
            <a:ext cx="344641" cy="210409"/>
          </a:xfrm>
          <a:prstGeom prst="halfFrame">
            <a:avLst>
              <a:gd name="adj1" fmla="val 33333"/>
              <a:gd name="adj2" fmla="val 33333"/>
            </a:avLst>
          </a:prstGeom>
          <a:solidFill>
            <a:srgbClr val="00B050"/>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22"/>
          <p:cNvSpPr/>
          <p:nvPr/>
        </p:nvSpPr>
        <p:spPr>
          <a:xfrm rot="396671">
            <a:off x="7502433" y="3622350"/>
            <a:ext cx="1778303" cy="20770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 name="Google Shape;206;p22"/>
          <p:cNvSpPr/>
          <p:nvPr/>
        </p:nvSpPr>
        <p:spPr>
          <a:xfrm rot="-1919892">
            <a:off x="7723724" y="5204298"/>
            <a:ext cx="1778748" cy="210351"/>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 name="Google Shape;207;p22"/>
          <p:cNvSpPr txBox="1"/>
          <p:nvPr/>
        </p:nvSpPr>
        <p:spPr>
          <a:xfrm>
            <a:off x="9762526" y="3651867"/>
            <a:ext cx="2806995"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Precisão espacial.</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a:solidFill>
                  <a:schemeClr val="dk1"/>
                </a:solidFill>
                <a:latin typeface="Calibri"/>
                <a:ea typeface="Calibri"/>
                <a:cs typeface="Calibri"/>
                <a:sym typeface="Calibri"/>
              </a:rPr>
              <a:t>Downsamplig, precisão semântica.</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22"/>
          <p:cNvSpPr/>
          <p:nvPr/>
        </p:nvSpPr>
        <p:spPr>
          <a:xfrm rot="-8251585">
            <a:off x="9403138" y="3632568"/>
            <a:ext cx="344641" cy="210409"/>
          </a:xfrm>
          <a:prstGeom prst="halfFrame">
            <a:avLst>
              <a:gd name="adj1" fmla="val 33333"/>
              <a:gd name="adj2" fmla="val 33333"/>
            </a:avLst>
          </a:prstGeom>
          <a:solidFill>
            <a:srgbClr val="00B050"/>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22"/>
          <p:cNvSpPr/>
          <p:nvPr/>
        </p:nvSpPr>
        <p:spPr>
          <a:xfrm rot="-8251585">
            <a:off x="9378418" y="4353083"/>
            <a:ext cx="344641" cy="210409"/>
          </a:xfrm>
          <a:prstGeom prst="halfFrame">
            <a:avLst>
              <a:gd name="adj1" fmla="val 33333"/>
              <a:gd name="adj2" fmla="val 33333"/>
            </a:avLst>
          </a:prstGeom>
          <a:solidFill>
            <a:srgbClr val="00B050"/>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22"/>
          <p:cNvSpPr txBox="1"/>
          <p:nvPr/>
        </p:nvSpPr>
        <p:spPr>
          <a:xfrm>
            <a:off x="9773600" y="2967673"/>
            <a:ext cx="224498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3600" b="1">
                <a:solidFill>
                  <a:schemeClr val="dk1"/>
                </a:solidFill>
                <a:latin typeface="Calibri"/>
                <a:ea typeface="Calibri"/>
                <a:cs typeface="Calibri"/>
                <a:sym typeface="Calibri"/>
              </a:rPr>
              <a:t>miRNET</a:t>
            </a:r>
            <a:endParaRPr sz="36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216" name="Google Shape;216;p23"/>
          <p:cNvPicPr preferRelativeResize="0">
            <a:picLocks noGrp="1"/>
          </p:cNvPicPr>
          <p:nvPr>
            <p:ph type="body" idx="1"/>
          </p:nvPr>
        </p:nvPicPr>
        <p:blipFill rotWithShape="1">
          <a:blip r:embed="rId3">
            <a:alphaModFix/>
          </a:blip>
          <a:srcRect/>
          <a:stretch/>
        </p:blipFill>
        <p:spPr>
          <a:xfrm>
            <a:off x="1576124" y="1825625"/>
            <a:ext cx="9039751" cy="43513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222" name="Google Shape;222;p24"/>
          <p:cNvPicPr preferRelativeResize="0"/>
          <p:nvPr/>
        </p:nvPicPr>
        <p:blipFill rotWithShape="1">
          <a:blip r:embed="rId3">
            <a:alphaModFix/>
          </a:blip>
          <a:srcRect l="5854" r="24633" b="26621"/>
          <a:stretch/>
        </p:blipFill>
        <p:spPr>
          <a:xfrm>
            <a:off x="2702442" y="3118959"/>
            <a:ext cx="6283842" cy="3192942"/>
          </a:xfrm>
          <a:prstGeom prst="rect">
            <a:avLst/>
          </a:prstGeom>
          <a:noFill/>
          <a:ln>
            <a:noFill/>
          </a:ln>
        </p:spPr>
      </p:pic>
      <p:pic>
        <p:nvPicPr>
          <p:cNvPr id="223" name="Google Shape;223;p24"/>
          <p:cNvPicPr preferRelativeResize="0"/>
          <p:nvPr/>
        </p:nvPicPr>
        <p:blipFill rotWithShape="1">
          <a:blip r:embed="rId4">
            <a:alphaModFix/>
          </a:blip>
          <a:srcRect/>
          <a:stretch/>
        </p:blipFill>
        <p:spPr>
          <a:xfrm>
            <a:off x="2702442" y="5667044"/>
            <a:ext cx="2922071" cy="644857"/>
          </a:xfrm>
          <a:prstGeom prst="rect">
            <a:avLst/>
          </a:prstGeom>
          <a:noFill/>
          <a:ln>
            <a:noFill/>
          </a:ln>
        </p:spPr>
      </p:pic>
      <p:pic>
        <p:nvPicPr>
          <p:cNvPr id="224" name="Google Shape;224;p24"/>
          <p:cNvPicPr preferRelativeResize="0"/>
          <p:nvPr/>
        </p:nvPicPr>
        <p:blipFill rotWithShape="1">
          <a:blip r:embed="rId4">
            <a:alphaModFix/>
          </a:blip>
          <a:srcRect/>
          <a:stretch/>
        </p:blipFill>
        <p:spPr>
          <a:xfrm>
            <a:off x="7892903" y="5957777"/>
            <a:ext cx="1991003" cy="644857"/>
          </a:xfrm>
          <a:prstGeom prst="rect">
            <a:avLst/>
          </a:prstGeom>
          <a:noFill/>
          <a:ln>
            <a:noFill/>
          </a:ln>
        </p:spPr>
      </p:pic>
      <p:pic>
        <p:nvPicPr>
          <p:cNvPr id="225" name="Google Shape;225;p24"/>
          <p:cNvPicPr preferRelativeResize="0"/>
          <p:nvPr/>
        </p:nvPicPr>
        <p:blipFill rotWithShape="1">
          <a:blip r:embed="rId4">
            <a:alphaModFix/>
          </a:blip>
          <a:srcRect/>
          <a:stretch/>
        </p:blipFill>
        <p:spPr>
          <a:xfrm>
            <a:off x="6327775" y="5667043"/>
            <a:ext cx="2740026" cy="644857"/>
          </a:xfrm>
          <a:prstGeom prst="rect">
            <a:avLst/>
          </a:prstGeom>
          <a:noFill/>
          <a:ln>
            <a:noFill/>
          </a:ln>
        </p:spPr>
      </p:pic>
      <p:pic>
        <p:nvPicPr>
          <p:cNvPr id="226" name="Google Shape;226;p24"/>
          <p:cNvPicPr preferRelativeResize="0"/>
          <p:nvPr/>
        </p:nvPicPr>
        <p:blipFill rotWithShape="1">
          <a:blip r:embed="rId5">
            <a:alphaModFix/>
          </a:blip>
          <a:srcRect/>
          <a:stretch/>
        </p:blipFill>
        <p:spPr>
          <a:xfrm>
            <a:off x="6042746" y="5729233"/>
            <a:ext cx="285030" cy="123570"/>
          </a:xfrm>
          <a:prstGeom prst="rect">
            <a:avLst/>
          </a:prstGeom>
          <a:noFill/>
          <a:ln>
            <a:noFill/>
          </a:ln>
        </p:spPr>
      </p:pic>
      <p:pic>
        <p:nvPicPr>
          <p:cNvPr id="227" name="Google Shape;227;p24"/>
          <p:cNvPicPr preferRelativeResize="0"/>
          <p:nvPr/>
        </p:nvPicPr>
        <p:blipFill rotWithShape="1">
          <a:blip r:embed="rId5">
            <a:alphaModFix/>
          </a:blip>
          <a:srcRect/>
          <a:stretch/>
        </p:blipFill>
        <p:spPr>
          <a:xfrm>
            <a:off x="5602214" y="5707802"/>
            <a:ext cx="285030" cy="123570"/>
          </a:xfrm>
          <a:prstGeom prst="rect">
            <a:avLst/>
          </a:prstGeom>
          <a:noFill/>
          <a:ln>
            <a:noFill/>
          </a:ln>
        </p:spPr>
      </p:pic>
      <p:sp>
        <p:nvSpPr>
          <p:cNvPr id="228" name="Google Shape;228;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a:t>A rede miRNET é baseada em design residual recursivo. O núcleo desta abordagem é um bloco residual multi-escala (MRB) onde contém vários elementos chaves para abordagem.</a:t>
            </a:r>
            <a:endParaRPr/>
          </a:p>
          <a:p>
            <a:pPr marL="228600" lvl="0" indent="-50800" algn="l" rtl="0">
              <a:lnSpc>
                <a:spcPct val="90000"/>
              </a:lnSpc>
              <a:spcBef>
                <a:spcPts val="1000"/>
              </a:spcBef>
              <a:spcAft>
                <a:spcPts val="0"/>
              </a:spcAft>
              <a:buClr>
                <a:schemeClr val="dk1"/>
              </a:buClr>
              <a:buSzPts val="2800"/>
              <a:buNone/>
            </a:pPr>
            <a:endParaRPr b="1"/>
          </a:p>
        </p:txBody>
      </p:sp>
      <p:pic>
        <p:nvPicPr>
          <p:cNvPr id="229" name="Google Shape;229;p24"/>
          <p:cNvPicPr preferRelativeResize="0"/>
          <p:nvPr/>
        </p:nvPicPr>
        <p:blipFill rotWithShape="1">
          <a:blip r:embed="rId6">
            <a:alphaModFix/>
          </a:blip>
          <a:srcRect/>
          <a:stretch/>
        </p:blipFill>
        <p:spPr>
          <a:xfrm>
            <a:off x="9030849" y="2830686"/>
            <a:ext cx="3057898" cy="33462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235" name="Google Shape;235;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a:t>o ramo principal é dedicado a preservar a resolução espacial dos recursos em toda rede, permitindo manter detalhes espaciais precisos.</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pic>
        <p:nvPicPr>
          <p:cNvPr id="236" name="Google Shape;236;p25"/>
          <p:cNvPicPr preferRelativeResize="0"/>
          <p:nvPr/>
        </p:nvPicPr>
        <p:blipFill rotWithShape="1">
          <a:blip r:embed="rId3">
            <a:alphaModFix/>
          </a:blip>
          <a:srcRect/>
          <a:stretch/>
        </p:blipFill>
        <p:spPr>
          <a:xfrm>
            <a:off x="961534" y="3572609"/>
            <a:ext cx="7030431" cy="857370"/>
          </a:xfrm>
          <a:prstGeom prst="rect">
            <a:avLst/>
          </a:prstGeom>
          <a:noFill/>
          <a:ln>
            <a:noFill/>
          </a:ln>
        </p:spPr>
      </p:pic>
      <p:pic>
        <p:nvPicPr>
          <p:cNvPr id="237" name="Google Shape;237;p25"/>
          <p:cNvPicPr preferRelativeResize="0"/>
          <p:nvPr/>
        </p:nvPicPr>
        <p:blipFill rotWithShape="1">
          <a:blip r:embed="rId4">
            <a:alphaModFix/>
          </a:blip>
          <a:srcRect/>
          <a:stretch/>
        </p:blipFill>
        <p:spPr>
          <a:xfrm>
            <a:off x="8084240" y="2734000"/>
            <a:ext cx="3269560" cy="3577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243" name="Google Shape;243;p26"/>
          <p:cNvSpPr txBox="1">
            <a:spLocks noGrp="1"/>
          </p:cNvSpPr>
          <p:nvPr>
            <p:ph type="body" idx="1"/>
          </p:nvPr>
        </p:nvSpPr>
        <p:spPr>
          <a:xfrm>
            <a:off x="838201" y="1690688"/>
            <a:ext cx="52578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pt-BR"/>
              <a:t>Unidade de atenção dupla (DAU)</a:t>
            </a:r>
            <a:endParaRPr/>
          </a:p>
          <a:p>
            <a:pPr marL="228600" lvl="0" indent="-228600" algn="l" rtl="0">
              <a:lnSpc>
                <a:spcPct val="90000"/>
              </a:lnSpc>
              <a:spcBef>
                <a:spcPts val="1000"/>
              </a:spcBef>
              <a:spcAft>
                <a:spcPts val="0"/>
              </a:spcAft>
              <a:buClr>
                <a:schemeClr val="dk1"/>
              </a:buClr>
              <a:buSzPts val="2400"/>
              <a:buChar char="•"/>
            </a:pPr>
            <a:r>
              <a:rPr lang="pt-BR" sz="2400"/>
              <a:t>Utilizada para extrair características nos fluxos convolucionais. </a:t>
            </a:r>
            <a:br>
              <a:rPr lang="pt-BR" sz="2400"/>
            </a:br>
            <a:endParaRPr sz="2400"/>
          </a:p>
          <a:p>
            <a:pPr marL="228600" lvl="0" indent="-228600" algn="l" rtl="0">
              <a:lnSpc>
                <a:spcPct val="90000"/>
              </a:lnSpc>
              <a:spcBef>
                <a:spcPts val="1000"/>
              </a:spcBef>
              <a:spcAft>
                <a:spcPts val="0"/>
              </a:spcAft>
              <a:buClr>
                <a:schemeClr val="dk1"/>
              </a:buClr>
              <a:buSzPts val="2400"/>
              <a:buChar char="•"/>
            </a:pPr>
            <a:r>
              <a:rPr lang="pt-BR" sz="2400"/>
              <a:t>Partilha informações dentro de um tensor de características, tanto ao longo das dimensões espaciais como do canal. </a:t>
            </a:r>
            <a:br>
              <a:rPr lang="pt-BR" sz="2400"/>
            </a:br>
            <a:endParaRPr sz="2400"/>
          </a:p>
          <a:p>
            <a:pPr marL="228600" lvl="0" indent="-228600" algn="l" rtl="0">
              <a:lnSpc>
                <a:spcPct val="90000"/>
              </a:lnSpc>
              <a:spcBef>
                <a:spcPts val="1000"/>
              </a:spcBef>
              <a:spcAft>
                <a:spcPts val="0"/>
              </a:spcAft>
              <a:buClr>
                <a:schemeClr val="dk1"/>
              </a:buClr>
              <a:buSzPts val="2400"/>
              <a:buChar char="•"/>
            </a:pPr>
            <a:r>
              <a:rPr lang="pt-BR" sz="2400"/>
              <a:t>suprime as características menos úteis e só permite que as mais informativas passem adiante. </a:t>
            </a:r>
            <a:endParaRPr/>
          </a:p>
          <a:p>
            <a:pPr marL="228600" lvl="0" indent="-50800" algn="l" rtl="0">
              <a:lnSpc>
                <a:spcPct val="90000"/>
              </a:lnSpc>
              <a:spcBef>
                <a:spcPts val="1000"/>
              </a:spcBef>
              <a:spcAft>
                <a:spcPts val="0"/>
              </a:spcAft>
              <a:buClr>
                <a:schemeClr val="dk1"/>
              </a:buClr>
              <a:buSzPts val="2800"/>
              <a:buNone/>
            </a:pPr>
            <a:endParaRPr/>
          </a:p>
        </p:txBody>
      </p:sp>
      <p:pic>
        <p:nvPicPr>
          <p:cNvPr id="244" name="Google Shape;244;p26"/>
          <p:cNvPicPr preferRelativeResize="0"/>
          <p:nvPr/>
        </p:nvPicPr>
        <p:blipFill rotWithShape="1">
          <a:blip r:embed="rId3">
            <a:alphaModFix/>
          </a:blip>
          <a:srcRect/>
          <a:stretch/>
        </p:blipFill>
        <p:spPr>
          <a:xfrm>
            <a:off x="5891524" y="2638425"/>
            <a:ext cx="6300476" cy="1952625"/>
          </a:xfrm>
          <a:prstGeom prst="rect">
            <a:avLst/>
          </a:prstGeom>
          <a:noFill/>
          <a:ln>
            <a:noFill/>
          </a:ln>
        </p:spPr>
      </p:pic>
      <p:pic>
        <p:nvPicPr>
          <p:cNvPr id="245" name="Google Shape;245;p26"/>
          <p:cNvPicPr preferRelativeResize="0"/>
          <p:nvPr/>
        </p:nvPicPr>
        <p:blipFill rotWithShape="1">
          <a:blip r:embed="rId4">
            <a:alphaModFix/>
          </a:blip>
          <a:srcRect/>
          <a:stretch/>
        </p:blipFill>
        <p:spPr>
          <a:xfrm>
            <a:off x="7772118" y="756405"/>
            <a:ext cx="4039164" cy="543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251" name="Google Shape;251;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a:t>O ramo </a:t>
            </a:r>
            <a:r>
              <a:rPr lang="pt-BR" b="1"/>
              <a:t>Spatial Attention </a:t>
            </a:r>
            <a:r>
              <a:rPr lang="pt-BR"/>
              <a:t>foi concebido para explorar as dependências inter-espaciais das características convolucionais. O objetivo da Atenção espacial é gerar um mapa de atenção espacial e utilizá-lo para recalibrar as características de entrada.</a:t>
            </a:r>
            <a:endParaRPr/>
          </a:p>
        </p:txBody>
      </p:sp>
      <p:pic>
        <p:nvPicPr>
          <p:cNvPr id="252" name="Google Shape;252;p27"/>
          <p:cNvPicPr preferRelativeResize="0"/>
          <p:nvPr/>
        </p:nvPicPr>
        <p:blipFill rotWithShape="1">
          <a:blip r:embed="rId3">
            <a:alphaModFix/>
          </a:blip>
          <a:srcRect l="15449" r="20083" b="54874"/>
          <a:stretch/>
        </p:blipFill>
        <p:spPr>
          <a:xfrm>
            <a:off x="3114424" y="4001294"/>
            <a:ext cx="5963151" cy="1106580"/>
          </a:xfrm>
          <a:prstGeom prst="rect">
            <a:avLst/>
          </a:prstGeom>
          <a:noFill/>
          <a:ln>
            <a:noFill/>
          </a:ln>
        </p:spPr>
      </p:pic>
      <p:pic>
        <p:nvPicPr>
          <p:cNvPr id="253" name="Google Shape;253;p27"/>
          <p:cNvPicPr preferRelativeResize="0"/>
          <p:nvPr/>
        </p:nvPicPr>
        <p:blipFill rotWithShape="1">
          <a:blip r:embed="rId4">
            <a:alphaModFix/>
          </a:blip>
          <a:srcRect/>
          <a:stretch/>
        </p:blipFill>
        <p:spPr>
          <a:xfrm>
            <a:off x="7772118" y="756405"/>
            <a:ext cx="4039164" cy="543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259" name="Google Shape;259;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a:t> Para gerar o mapa de atenção espacial, o ramo de atenção espacial começa por aplicar de forma independente as operações Global Average Pooling e Max Pooling nas características de entrada ao longo das dimensões do canal e concatena os resultados para formar um mapa de características resultante que é depois passado por uma convolução e ativação sigmoide para obter o mapa de atenção espacial. Este mapa de atenção espacial é então utilizado para redimensionar o mapa de características de entrada.</a:t>
            </a:r>
            <a:endParaRPr/>
          </a:p>
        </p:txBody>
      </p:sp>
      <p:pic>
        <p:nvPicPr>
          <p:cNvPr id="260" name="Google Shape;260;p28"/>
          <p:cNvPicPr preferRelativeResize="0"/>
          <p:nvPr/>
        </p:nvPicPr>
        <p:blipFill rotWithShape="1">
          <a:blip r:embed="rId3">
            <a:alphaModFix/>
          </a:blip>
          <a:srcRect l="15449" r="20083" b="54874"/>
          <a:stretch/>
        </p:blipFill>
        <p:spPr>
          <a:xfrm>
            <a:off x="3114424" y="5070383"/>
            <a:ext cx="5963151" cy="1106580"/>
          </a:xfrm>
          <a:prstGeom prst="rect">
            <a:avLst/>
          </a:prstGeom>
          <a:noFill/>
          <a:ln>
            <a:noFill/>
          </a:ln>
        </p:spPr>
      </p:pic>
      <p:pic>
        <p:nvPicPr>
          <p:cNvPr id="261" name="Google Shape;261;p28"/>
          <p:cNvPicPr preferRelativeResize="0"/>
          <p:nvPr/>
        </p:nvPicPr>
        <p:blipFill rotWithShape="1">
          <a:blip r:embed="rId4">
            <a:alphaModFix/>
          </a:blip>
          <a:srcRect/>
          <a:stretch/>
        </p:blipFill>
        <p:spPr>
          <a:xfrm>
            <a:off x="7772118" y="756405"/>
            <a:ext cx="4039164" cy="543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267" name="Google Shape;267;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a:t>O ramo </a:t>
            </a:r>
            <a:r>
              <a:rPr lang="pt-BR" b="1"/>
              <a:t>Channel Attention </a:t>
            </a:r>
            <a:r>
              <a:rPr lang="pt-BR"/>
              <a:t>explora as relações inter-canais dos mapas de características convolucionais aplicando as operações squeeze e excitation. O objetivo da Atenção espacial é gerar um mapa de atenção espacial e utilizá-lo para recalibrar as características de entrada.</a:t>
            </a:r>
            <a:endParaRPr/>
          </a:p>
        </p:txBody>
      </p:sp>
      <p:pic>
        <p:nvPicPr>
          <p:cNvPr id="268" name="Google Shape;268;p29"/>
          <p:cNvPicPr preferRelativeResize="0"/>
          <p:nvPr/>
        </p:nvPicPr>
        <p:blipFill rotWithShape="1">
          <a:blip r:embed="rId3">
            <a:alphaModFix/>
          </a:blip>
          <a:srcRect l="15630" t="50226" r="20248" b="9237"/>
          <a:stretch/>
        </p:blipFill>
        <p:spPr>
          <a:xfrm>
            <a:off x="2657475" y="4001294"/>
            <a:ext cx="6877050" cy="1152526"/>
          </a:xfrm>
          <a:prstGeom prst="rect">
            <a:avLst/>
          </a:prstGeom>
          <a:noFill/>
          <a:ln>
            <a:noFill/>
          </a:ln>
        </p:spPr>
      </p:pic>
      <p:pic>
        <p:nvPicPr>
          <p:cNvPr id="269" name="Google Shape;269;p29"/>
          <p:cNvPicPr preferRelativeResize="0"/>
          <p:nvPr/>
        </p:nvPicPr>
        <p:blipFill rotWithShape="1">
          <a:blip r:embed="rId4">
            <a:alphaModFix/>
          </a:blip>
          <a:srcRect/>
          <a:stretch/>
        </p:blipFill>
        <p:spPr>
          <a:xfrm>
            <a:off x="7772118" y="756405"/>
            <a:ext cx="4039164" cy="5430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275" name="Google Shape;275;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a:t> Dado um mapa de características, a operação de compressão aplica o Global Average Pooling em todas as dimensões espaciais para codificar o contexto global, produzindo assim um descritor de características. O operador de excitação passa este descritor de características através de duas camadas convolucionais seguidas de uma ativação sigmoide. Finalmente, a saída do ramo Atenção do Canal é obtida através do reescalonamento do mapa de características de entrada com as ativações de saída.</a:t>
            </a:r>
            <a:endParaRPr/>
          </a:p>
        </p:txBody>
      </p:sp>
      <p:pic>
        <p:nvPicPr>
          <p:cNvPr id="276" name="Google Shape;276;p30"/>
          <p:cNvPicPr preferRelativeResize="0"/>
          <p:nvPr/>
        </p:nvPicPr>
        <p:blipFill rotWithShape="1">
          <a:blip r:embed="rId3">
            <a:alphaModFix/>
          </a:blip>
          <a:srcRect l="15630" t="50226" r="20248" b="9237"/>
          <a:stretch/>
        </p:blipFill>
        <p:spPr>
          <a:xfrm>
            <a:off x="2657475" y="5159374"/>
            <a:ext cx="6877050" cy="1152526"/>
          </a:xfrm>
          <a:prstGeom prst="rect">
            <a:avLst/>
          </a:prstGeom>
          <a:noFill/>
          <a:ln>
            <a:noFill/>
          </a:ln>
        </p:spPr>
      </p:pic>
      <p:pic>
        <p:nvPicPr>
          <p:cNvPr id="277" name="Google Shape;277;p30"/>
          <p:cNvPicPr preferRelativeResize="0"/>
          <p:nvPr/>
        </p:nvPicPr>
        <p:blipFill rotWithShape="1">
          <a:blip r:embed="rId4">
            <a:alphaModFix/>
          </a:blip>
          <a:srcRect/>
          <a:stretch/>
        </p:blipFill>
        <p:spPr>
          <a:xfrm>
            <a:off x="7772118" y="756405"/>
            <a:ext cx="4039164" cy="5430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283" name="Google Shape;283;p31"/>
          <p:cNvSpPr txBox="1">
            <a:spLocks noGrp="1"/>
          </p:cNvSpPr>
          <p:nvPr>
            <p:ph type="body" idx="1"/>
          </p:nvPr>
        </p:nvSpPr>
        <p:spPr>
          <a:xfrm>
            <a:off x="838200" y="1690688"/>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Em seguida é adicionado fluxo de convolução paralela, que processam recursos, em resoluções espaciais mais baixas (Downsamplig). Fornecendo recursos semanticamente mais ricos.</a:t>
            </a:r>
            <a:endParaRPr/>
          </a:p>
        </p:txBody>
      </p:sp>
      <p:pic>
        <p:nvPicPr>
          <p:cNvPr id="284" name="Google Shape;284;p31"/>
          <p:cNvPicPr preferRelativeResize="0"/>
          <p:nvPr/>
        </p:nvPicPr>
        <p:blipFill rotWithShape="1">
          <a:blip r:embed="rId3">
            <a:alphaModFix/>
          </a:blip>
          <a:srcRect/>
          <a:stretch/>
        </p:blipFill>
        <p:spPr>
          <a:xfrm>
            <a:off x="1381537" y="3016251"/>
            <a:ext cx="9428923" cy="303043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Introdução</a:t>
            </a:r>
            <a:endParaRPr/>
          </a:p>
        </p:txBody>
      </p:sp>
      <p:sp>
        <p:nvSpPr>
          <p:cNvPr id="98" name="Google Shape;98;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MIRNet</a:t>
            </a:r>
            <a:r>
              <a:rPr lang="pt-BR"/>
              <a:t> (Multi-scale Information Recurrent Network) é uma rede neural profunda desenvolvida especificamente para melhoramento de imagens e vídeos. </a:t>
            </a:r>
            <a:endParaRPr/>
          </a:p>
        </p:txBody>
      </p:sp>
      <p:pic>
        <p:nvPicPr>
          <p:cNvPr id="99" name="Google Shape;99;p14"/>
          <p:cNvPicPr preferRelativeResize="0"/>
          <p:nvPr/>
        </p:nvPicPr>
        <p:blipFill rotWithShape="1">
          <a:blip r:embed="rId3">
            <a:alphaModFix/>
          </a:blip>
          <a:srcRect/>
          <a:stretch/>
        </p:blipFill>
        <p:spPr>
          <a:xfrm>
            <a:off x="294465" y="3429000"/>
            <a:ext cx="5801535" cy="2019582"/>
          </a:xfrm>
          <a:prstGeom prst="rect">
            <a:avLst/>
          </a:prstGeom>
          <a:noFill/>
          <a:ln>
            <a:noFill/>
          </a:ln>
        </p:spPr>
      </p:pic>
      <p:pic>
        <p:nvPicPr>
          <p:cNvPr id="100" name="Google Shape;100;p14"/>
          <p:cNvPicPr preferRelativeResize="0"/>
          <p:nvPr/>
        </p:nvPicPr>
        <p:blipFill rotWithShape="1">
          <a:blip r:embed="rId4">
            <a:alphaModFix/>
          </a:blip>
          <a:srcRect/>
          <a:stretch/>
        </p:blipFill>
        <p:spPr>
          <a:xfrm>
            <a:off x="6096000" y="3471868"/>
            <a:ext cx="6011114" cy="193384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290" name="Google Shape;290;p32"/>
          <p:cNvSpPr txBox="1">
            <a:spLocks noGrp="1"/>
          </p:cNvSpPr>
          <p:nvPr>
            <p:ph type="body" idx="1"/>
          </p:nvPr>
        </p:nvSpPr>
        <p:spPr>
          <a:xfrm>
            <a:off x="838200" y="1690688"/>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mecanismo de troca de informações é adicionado através dos fluxos, paralelos, para consolidar os recursos de alta resolução com a ajuda de recursos de baixa resolução.</a:t>
            </a:r>
            <a:endParaRPr/>
          </a:p>
        </p:txBody>
      </p:sp>
      <p:pic>
        <p:nvPicPr>
          <p:cNvPr id="291" name="Google Shape;291;p32"/>
          <p:cNvPicPr preferRelativeResize="0"/>
          <p:nvPr/>
        </p:nvPicPr>
        <p:blipFill rotWithShape="1">
          <a:blip r:embed="rId3">
            <a:alphaModFix/>
          </a:blip>
          <a:srcRect/>
          <a:stretch/>
        </p:blipFill>
        <p:spPr>
          <a:xfrm>
            <a:off x="1375957" y="3016251"/>
            <a:ext cx="9440086" cy="3025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297" name="Google Shape;297;p33"/>
          <p:cNvSpPr txBox="1">
            <a:spLocks noGrp="1"/>
          </p:cNvSpPr>
          <p:nvPr>
            <p:ph type="body" idx="1"/>
          </p:nvPr>
        </p:nvSpPr>
        <p:spPr>
          <a:xfrm>
            <a:off x="838200" y="1690688"/>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Essa consolidação de recursos é realizada em cada nível de resolução. Os recursos em um determinado nível de resolução são aproveitados com a ajuda de recursos de outros níveis de resolução.</a:t>
            </a:r>
            <a:endParaRPr/>
          </a:p>
        </p:txBody>
      </p:sp>
      <p:pic>
        <p:nvPicPr>
          <p:cNvPr id="298" name="Google Shape;298;p33"/>
          <p:cNvPicPr preferRelativeResize="0"/>
          <p:nvPr/>
        </p:nvPicPr>
        <p:blipFill rotWithShape="1">
          <a:blip r:embed="rId3">
            <a:alphaModFix/>
          </a:blip>
          <a:srcRect/>
          <a:stretch/>
        </p:blipFill>
        <p:spPr>
          <a:xfrm>
            <a:off x="1488312" y="3268239"/>
            <a:ext cx="9215373" cy="298333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304" name="Google Shape;304;p34"/>
          <p:cNvSpPr txBox="1">
            <a:spLocks noGrp="1"/>
          </p:cNvSpPr>
          <p:nvPr>
            <p:ph type="body" idx="1"/>
          </p:nvPr>
        </p:nvSpPr>
        <p:spPr>
          <a:xfrm>
            <a:off x="838201" y="1690688"/>
            <a:ext cx="10515598"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Selective Kernel Feature Fusion (</a:t>
            </a:r>
            <a:r>
              <a:rPr lang="pt-BR" b="1"/>
              <a:t>SKFF</a:t>
            </a:r>
            <a:r>
              <a:rPr lang="pt-BR"/>
              <a:t>) </a:t>
            </a:r>
            <a:endParaRPr/>
          </a:p>
          <a:p>
            <a:pPr marL="228600" lvl="0" indent="-228600" algn="l" rtl="0">
              <a:lnSpc>
                <a:spcPct val="90000"/>
              </a:lnSpc>
              <a:spcBef>
                <a:spcPts val="1000"/>
              </a:spcBef>
              <a:spcAft>
                <a:spcPts val="0"/>
              </a:spcAft>
              <a:buClr>
                <a:schemeClr val="dk1"/>
              </a:buClr>
              <a:buSzPts val="2400"/>
              <a:buChar char="•"/>
            </a:pPr>
            <a:r>
              <a:rPr lang="pt-BR" sz="2400"/>
              <a:t>Aqui no bloco azul a agregação de recursos é realizada </a:t>
            </a:r>
            <a:endParaRPr/>
          </a:p>
          <a:p>
            <a:pPr marL="228600" lvl="0" indent="-228600" algn="l" rtl="0">
              <a:lnSpc>
                <a:spcPct val="90000"/>
              </a:lnSpc>
              <a:spcBef>
                <a:spcPts val="1000"/>
              </a:spcBef>
              <a:spcAft>
                <a:spcPts val="0"/>
              </a:spcAft>
              <a:buClr>
                <a:schemeClr val="dk1"/>
              </a:buClr>
              <a:buSzPts val="2400"/>
              <a:buChar char="•"/>
            </a:pPr>
            <a:r>
              <a:rPr lang="pt-BR" sz="2400"/>
              <a:t>Efetua o ajuste dinâmico dos campos receptivos através de duas operações: Fusão e Seleção.  </a:t>
            </a:r>
            <a:endParaRPr/>
          </a:p>
          <a:p>
            <a:pPr marL="228600" lvl="0" indent="-228600" algn="l" rtl="0">
              <a:lnSpc>
                <a:spcPct val="90000"/>
              </a:lnSpc>
              <a:spcBef>
                <a:spcPts val="1000"/>
              </a:spcBef>
              <a:spcAft>
                <a:spcPts val="0"/>
              </a:spcAft>
              <a:buClr>
                <a:schemeClr val="dk1"/>
              </a:buClr>
              <a:buSzPts val="2400"/>
              <a:buChar char="•"/>
            </a:pPr>
            <a:r>
              <a:rPr lang="pt-BR" sz="2400"/>
              <a:t>Utiliza aproximadamente 6x menos parâmetros que utilizar soma e concatenação, com melhores resultados.</a:t>
            </a:r>
            <a:endParaRPr/>
          </a:p>
        </p:txBody>
      </p:sp>
      <p:pic>
        <p:nvPicPr>
          <p:cNvPr id="305" name="Google Shape;305;p34"/>
          <p:cNvPicPr preferRelativeResize="0"/>
          <p:nvPr/>
        </p:nvPicPr>
        <p:blipFill rotWithShape="1">
          <a:blip r:embed="rId3">
            <a:alphaModFix/>
          </a:blip>
          <a:srcRect/>
          <a:stretch/>
        </p:blipFill>
        <p:spPr>
          <a:xfrm>
            <a:off x="7705215" y="665906"/>
            <a:ext cx="3648584" cy="724001"/>
          </a:xfrm>
          <a:prstGeom prst="rect">
            <a:avLst/>
          </a:prstGeom>
          <a:noFill/>
          <a:ln>
            <a:noFill/>
          </a:ln>
        </p:spPr>
      </p:pic>
      <p:pic>
        <p:nvPicPr>
          <p:cNvPr id="306" name="Google Shape;306;p34"/>
          <p:cNvPicPr preferRelativeResize="0"/>
          <p:nvPr/>
        </p:nvPicPr>
        <p:blipFill rotWithShape="1">
          <a:blip r:embed="rId4">
            <a:alphaModFix/>
          </a:blip>
          <a:srcRect/>
          <a:stretch/>
        </p:blipFill>
        <p:spPr>
          <a:xfrm>
            <a:off x="1467556" y="4119562"/>
            <a:ext cx="9256888" cy="260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312" name="Google Shape;312;p35"/>
          <p:cNvSpPr txBox="1">
            <a:spLocks noGrp="1"/>
          </p:cNvSpPr>
          <p:nvPr>
            <p:ph type="body" idx="1"/>
          </p:nvPr>
        </p:nvSpPr>
        <p:spPr>
          <a:xfrm>
            <a:off x="838201" y="1690688"/>
            <a:ext cx="10515598"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Selective Kernel Feature Fusion (</a:t>
            </a:r>
            <a:r>
              <a:rPr lang="pt-BR" b="1"/>
              <a:t>SKFF</a:t>
            </a:r>
            <a:r>
              <a:rPr lang="pt-BR"/>
              <a:t>) </a:t>
            </a:r>
            <a:endParaRPr/>
          </a:p>
          <a:p>
            <a:pPr marL="228600" lvl="0" indent="-228600" algn="l" rtl="0">
              <a:lnSpc>
                <a:spcPct val="90000"/>
              </a:lnSpc>
              <a:spcBef>
                <a:spcPts val="1000"/>
              </a:spcBef>
              <a:spcAft>
                <a:spcPts val="0"/>
              </a:spcAft>
              <a:buClr>
                <a:schemeClr val="dk1"/>
              </a:buClr>
              <a:buSzPts val="2400"/>
              <a:buChar char="•"/>
            </a:pPr>
            <a:r>
              <a:rPr lang="pt-BR" sz="2400"/>
              <a:t>Fuse: Gera descritores de recursos globais, combinando as informações de ramificações de multi-resolução.</a:t>
            </a:r>
            <a:endParaRPr/>
          </a:p>
          <a:p>
            <a:pPr marL="228600" lvl="0" indent="-228600" algn="l" rtl="0">
              <a:lnSpc>
                <a:spcPct val="90000"/>
              </a:lnSpc>
              <a:spcBef>
                <a:spcPts val="1000"/>
              </a:spcBef>
              <a:spcAft>
                <a:spcPts val="0"/>
              </a:spcAft>
              <a:buClr>
                <a:schemeClr val="dk1"/>
              </a:buClr>
              <a:buSzPts val="2400"/>
              <a:buChar char="•"/>
            </a:pPr>
            <a:r>
              <a:rPr lang="pt-BR" sz="2400"/>
              <a:t>Select: Usa estes descritores para recalibrar os mapas de características ou mapas de calor de diferentes fluxos seguidos por sua agregação</a:t>
            </a:r>
            <a:endParaRPr/>
          </a:p>
        </p:txBody>
      </p:sp>
      <p:pic>
        <p:nvPicPr>
          <p:cNvPr id="313" name="Google Shape;313;p35"/>
          <p:cNvPicPr preferRelativeResize="0"/>
          <p:nvPr/>
        </p:nvPicPr>
        <p:blipFill rotWithShape="1">
          <a:blip r:embed="rId3">
            <a:alphaModFix/>
          </a:blip>
          <a:srcRect/>
          <a:stretch/>
        </p:blipFill>
        <p:spPr>
          <a:xfrm>
            <a:off x="7705215" y="665906"/>
            <a:ext cx="3648584" cy="724001"/>
          </a:xfrm>
          <a:prstGeom prst="rect">
            <a:avLst/>
          </a:prstGeom>
          <a:noFill/>
          <a:ln>
            <a:noFill/>
          </a:ln>
        </p:spPr>
      </p:pic>
      <p:pic>
        <p:nvPicPr>
          <p:cNvPr id="314" name="Google Shape;314;p35"/>
          <p:cNvPicPr preferRelativeResize="0"/>
          <p:nvPr/>
        </p:nvPicPr>
        <p:blipFill rotWithShape="1">
          <a:blip r:embed="rId4">
            <a:alphaModFix/>
          </a:blip>
          <a:srcRect/>
          <a:stretch/>
        </p:blipFill>
        <p:spPr>
          <a:xfrm>
            <a:off x="1467556" y="4119562"/>
            <a:ext cx="9256888" cy="260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320" name="Google Shape;320;p36"/>
          <p:cNvSpPr txBox="1">
            <a:spLocks noGrp="1"/>
          </p:cNvSpPr>
          <p:nvPr>
            <p:ph type="body" idx="1"/>
          </p:nvPr>
        </p:nvSpPr>
        <p:spPr>
          <a:xfrm>
            <a:off x="838200" y="1704976"/>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pt-BR" sz="2000" b="1"/>
              <a:t>Fuse</a:t>
            </a:r>
            <a:r>
              <a:rPr lang="pt-BR" sz="2000"/>
              <a:t>: O </a:t>
            </a:r>
            <a:r>
              <a:rPr lang="pt-BR" sz="2000" b="1"/>
              <a:t>SKFF</a:t>
            </a:r>
            <a:r>
              <a:rPr lang="pt-BR" sz="2000"/>
              <a:t> recebe entradas de três fluxos de convolução paralelos que transportam diferentes escalas de informação.</a:t>
            </a:r>
            <a:endParaRPr/>
          </a:p>
          <a:p>
            <a:pPr marL="0" lvl="0" indent="0" algn="l" rtl="0">
              <a:lnSpc>
                <a:spcPct val="90000"/>
              </a:lnSpc>
              <a:spcBef>
                <a:spcPts val="1000"/>
              </a:spcBef>
              <a:spcAft>
                <a:spcPts val="0"/>
              </a:spcAft>
              <a:buClr>
                <a:schemeClr val="dk1"/>
              </a:buClr>
              <a:buSzPts val="2000"/>
              <a:buNone/>
            </a:pPr>
            <a:r>
              <a:rPr lang="pt-BR" sz="2000"/>
              <a:t>Em primeiro lugar, combinamos estas características multi-escala utilizando uma soma de elementos, sobre a qual aplicamos Global Average Pooling (GAP) em toda a dimensão espacial.</a:t>
            </a:r>
            <a:endParaRPr/>
          </a:p>
          <a:p>
            <a:pPr marL="0" lvl="0" indent="0" algn="l" rtl="0">
              <a:lnSpc>
                <a:spcPct val="90000"/>
              </a:lnSpc>
              <a:spcBef>
                <a:spcPts val="1000"/>
              </a:spcBef>
              <a:spcAft>
                <a:spcPts val="0"/>
              </a:spcAft>
              <a:buClr>
                <a:schemeClr val="dk1"/>
              </a:buClr>
              <a:buSzPts val="2000"/>
              <a:buNone/>
            </a:pPr>
            <a:r>
              <a:rPr lang="pt-BR" sz="2000"/>
              <a:t>Em seguida, aplicamos uma camada de convolução de redução de escala de canal para gerar uma representação de caraterística compacta que passa por três camadas de convolução de aumento de escala de canal paralelo (uma para cada fluxo de resolução) e nos fornece três descritores de caraterística.</a:t>
            </a:r>
            <a:endParaRPr/>
          </a:p>
          <a:p>
            <a:pPr marL="0" lvl="0" indent="0" algn="l" rtl="0">
              <a:lnSpc>
                <a:spcPct val="90000"/>
              </a:lnSpc>
              <a:spcBef>
                <a:spcPts val="1000"/>
              </a:spcBef>
              <a:spcAft>
                <a:spcPts val="0"/>
              </a:spcAft>
              <a:buClr>
                <a:schemeClr val="dk1"/>
              </a:buClr>
              <a:buSzPts val="2800"/>
              <a:buNone/>
            </a:pPr>
            <a:endParaRPr/>
          </a:p>
        </p:txBody>
      </p:sp>
      <p:pic>
        <p:nvPicPr>
          <p:cNvPr id="321" name="Google Shape;321;p36"/>
          <p:cNvPicPr preferRelativeResize="0"/>
          <p:nvPr/>
        </p:nvPicPr>
        <p:blipFill rotWithShape="1">
          <a:blip r:embed="rId3">
            <a:alphaModFix/>
          </a:blip>
          <a:srcRect/>
          <a:stretch/>
        </p:blipFill>
        <p:spPr>
          <a:xfrm>
            <a:off x="7705215" y="665906"/>
            <a:ext cx="3648584" cy="724001"/>
          </a:xfrm>
          <a:prstGeom prst="rect">
            <a:avLst/>
          </a:prstGeom>
          <a:noFill/>
          <a:ln>
            <a:noFill/>
          </a:ln>
        </p:spPr>
      </p:pic>
      <p:pic>
        <p:nvPicPr>
          <p:cNvPr id="322" name="Google Shape;322;p36"/>
          <p:cNvPicPr preferRelativeResize="0"/>
          <p:nvPr/>
        </p:nvPicPr>
        <p:blipFill rotWithShape="1">
          <a:blip r:embed="rId4">
            <a:alphaModFix/>
          </a:blip>
          <a:srcRect/>
          <a:stretch/>
        </p:blipFill>
        <p:spPr>
          <a:xfrm>
            <a:off x="1694747" y="4191000"/>
            <a:ext cx="8802505" cy="2552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328" name="Google Shape;328;p37"/>
          <p:cNvSpPr txBox="1">
            <a:spLocks noGrp="1"/>
          </p:cNvSpPr>
          <p:nvPr>
            <p:ph type="body" idx="1"/>
          </p:nvPr>
        </p:nvSpPr>
        <p:spPr>
          <a:xfrm>
            <a:off x="838201" y="1690688"/>
            <a:ext cx="10515598"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Select</a:t>
            </a:r>
            <a:r>
              <a:rPr lang="pt-BR"/>
              <a:t>: Este operador aplica a função softmax aos descritores de características para obter as activações correspondentes que são utilizadas para recalibrar adaptativamente os mapas de características multi-escala. As características agregadas são definidas como a soma do produto da caraterística multi-escala correspondente e o descritor da caraterística.</a:t>
            </a:r>
            <a:endParaRPr/>
          </a:p>
        </p:txBody>
      </p:sp>
      <p:pic>
        <p:nvPicPr>
          <p:cNvPr id="329" name="Google Shape;329;p37"/>
          <p:cNvPicPr preferRelativeResize="0"/>
          <p:nvPr/>
        </p:nvPicPr>
        <p:blipFill rotWithShape="1">
          <a:blip r:embed="rId3">
            <a:alphaModFix/>
          </a:blip>
          <a:srcRect/>
          <a:stretch/>
        </p:blipFill>
        <p:spPr>
          <a:xfrm>
            <a:off x="7705215" y="665906"/>
            <a:ext cx="3648584" cy="724001"/>
          </a:xfrm>
          <a:prstGeom prst="rect">
            <a:avLst/>
          </a:prstGeom>
          <a:noFill/>
          <a:ln>
            <a:noFill/>
          </a:ln>
        </p:spPr>
      </p:pic>
      <p:pic>
        <p:nvPicPr>
          <p:cNvPr id="330" name="Google Shape;330;p37"/>
          <p:cNvPicPr preferRelativeResize="0"/>
          <p:nvPr/>
        </p:nvPicPr>
        <p:blipFill rotWithShape="1">
          <a:blip r:embed="rId4">
            <a:alphaModFix/>
          </a:blip>
          <a:srcRect/>
          <a:stretch/>
        </p:blipFill>
        <p:spPr>
          <a:xfrm>
            <a:off x="1694747" y="4191000"/>
            <a:ext cx="8802505" cy="2552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336" name="Google Shape;336;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Processamento de imagem</a:t>
            </a:r>
            <a:endParaRPr/>
          </a:p>
          <a:p>
            <a:pPr marL="0" lvl="0" indent="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pt-BR"/>
              <a:t>Remoção de ruído de imagem</a:t>
            </a:r>
            <a:endParaRPr/>
          </a:p>
          <a:p>
            <a:pPr marL="228600" lvl="0" indent="-228600" algn="l" rtl="0">
              <a:lnSpc>
                <a:spcPct val="90000"/>
              </a:lnSpc>
              <a:spcBef>
                <a:spcPts val="1000"/>
              </a:spcBef>
              <a:spcAft>
                <a:spcPts val="0"/>
              </a:spcAft>
              <a:buClr>
                <a:schemeClr val="dk1"/>
              </a:buClr>
              <a:buSzPts val="2800"/>
              <a:buChar char="•"/>
            </a:pPr>
            <a:r>
              <a:rPr lang="pt-BR"/>
              <a:t>Super resolução</a:t>
            </a:r>
            <a:endParaRPr/>
          </a:p>
          <a:p>
            <a:pPr marL="228600" lvl="0" indent="-228600" algn="l" rtl="0">
              <a:lnSpc>
                <a:spcPct val="90000"/>
              </a:lnSpc>
              <a:spcBef>
                <a:spcPts val="1000"/>
              </a:spcBef>
              <a:spcAft>
                <a:spcPts val="0"/>
              </a:spcAft>
              <a:buClr>
                <a:schemeClr val="dk1"/>
              </a:buClr>
              <a:buSzPts val="2800"/>
              <a:buChar char="•"/>
            </a:pPr>
            <a:r>
              <a:rPr lang="pt-BR"/>
              <a:t>Melhoria de imagem</a:t>
            </a:r>
            <a:endParaRPr/>
          </a:p>
          <a:p>
            <a:pPr marL="228600" lvl="0" indent="-50800" algn="l" rtl="0">
              <a:lnSpc>
                <a:spcPct val="90000"/>
              </a:lnSpc>
              <a:spcBef>
                <a:spcPts val="1000"/>
              </a:spcBef>
              <a:spcAft>
                <a:spcPts val="0"/>
              </a:spcAft>
              <a:buClr>
                <a:schemeClr val="dk1"/>
              </a:buClr>
              <a:buSzPts val="2800"/>
              <a:buNone/>
            </a:pPr>
            <a:endParaRPr/>
          </a:p>
          <a:p>
            <a:pPr marL="1600200" lvl="3" indent="-228600" algn="l" rtl="0">
              <a:lnSpc>
                <a:spcPct val="90000"/>
              </a:lnSpc>
              <a:spcBef>
                <a:spcPts val="500"/>
              </a:spcBef>
              <a:spcAft>
                <a:spcPts val="0"/>
              </a:spcAft>
              <a:buClr>
                <a:schemeClr val="dk1"/>
              </a:buClr>
              <a:buSzPts val="1800"/>
              <a:buChar char="•"/>
            </a:pPr>
            <a:r>
              <a:rPr lang="pt-BR"/>
              <a:t>https://drive.google.com/drive/folders/1C2XCufoxxckQ29EkxERFPxL8R3Kx68ZG?usp=sharing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342" name="Google Shape;342;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Data set - Darmstadt noise dataset (DND)</a:t>
            </a:r>
            <a:endParaRPr/>
          </a:p>
          <a:p>
            <a:pPr marL="228600" lvl="0" indent="-228600" algn="l" rtl="0">
              <a:lnSpc>
                <a:spcPct val="90000"/>
              </a:lnSpc>
              <a:spcBef>
                <a:spcPts val="1000"/>
              </a:spcBef>
              <a:spcAft>
                <a:spcPts val="0"/>
              </a:spcAft>
              <a:buClr>
                <a:schemeClr val="dk1"/>
              </a:buClr>
              <a:buSzPts val="2800"/>
              <a:buChar char="•"/>
            </a:pPr>
            <a:r>
              <a:rPr lang="pt-BR"/>
              <a:t>Remoção de ruído</a:t>
            </a:r>
            <a:endParaRPr/>
          </a:p>
          <a:p>
            <a:pPr marL="0" lvl="0" indent="0" algn="l" rtl="0">
              <a:lnSpc>
                <a:spcPct val="90000"/>
              </a:lnSpc>
              <a:spcBef>
                <a:spcPts val="1000"/>
              </a:spcBef>
              <a:spcAft>
                <a:spcPts val="0"/>
              </a:spcAft>
              <a:buClr>
                <a:schemeClr val="dk1"/>
              </a:buClr>
              <a:buSzPts val="2800"/>
              <a:buNone/>
            </a:pPr>
            <a:endParaRPr/>
          </a:p>
        </p:txBody>
      </p:sp>
      <p:pic>
        <p:nvPicPr>
          <p:cNvPr id="343" name="Google Shape;343;p39"/>
          <p:cNvPicPr preferRelativeResize="0"/>
          <p:nvPr/>
        </p:nvPicPr>
        <p:blipFill rotWithShape="1">
          <a:blip r:embed="rId3">
            <a:alphaModFix/>
          </a:blip>
          <a:srcRect/>
          <a:stretch/>
        </p:blipFill>
        <p:spPr>
          <a:xfrm>
            <a:off x="1509712" y="2767806"/>
            <a:ext cx="9172575" cy="2466975"/>
          </a:xfrm>
          <a:prstGeom prst="rect">
            <a:avLst/>
          </a:prstGeom>
          <a:noFill/>
          <a:ln>
            <a:noFill/>
          </a:ln>
        </p:spPr>
      </p:pic>
      <p:sp>
        <p:nvSpPr>
          <p:cNvPr id="344" name="Google Shape;344;p39"/>
          <p:cNvSpPr txBox="1"/>
          <p:nvPr/>
        </p:nvSpPr>
        <p:spPr>
          <a:xfrm>
            <a:off x="2098622" y="4828709"/>
            <a:ext cx="115127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3200">
                <a:solidFill>
                  <a:schemeClr val="dk1"/>
                </a:solidFill>
                <a:latin typeface="Calibri"/>
                <a:ea typeface="Calibri"/>
                <a:cs typeface="Calibri"/>
                <a:sym typeface="Calibri"/>
              </a:rPr>
              <a:t>Ruído</a:t>
            </a:r>
            <a:endParaRPr/>
          </a:p>
        </p:txBody>
      </p:sp>
      <p:sp>
        <p:nvSpPr>
          <p:cNvPr id="345" name="Google Shape;345;p39"/>
          <p:cNvSpPr txBox="1"/>
          <p:nvPr/>
        </p:nvSpPr>
        <p:spPr>
          <a:xfrm>
            <a:off x="4364636" y="4828708"/>
            <a:ext cx="136870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3200">
                <a:solidFill>
                  <a:schemeClr val="dk1"/>
                </a:solidFill>
                <a:latin typeface="Calibri"/>
                <a:ea typeface="Calibri"/>
                <a:cs typeface="Calibri"/>
                <a:sym typeface="Calibri"/>
              </a:rPr>
              <a:t>RIDNet</a:t>
            </a:r>
            <a:endParaRPr sz="3200">
              <a:solidFill>
                <a:schemeClr val="dk1"/>
              </a:solidFill>
              <a:latin typeface="Calibri"/>
              <a:ea typeface="Calibri"/>
              <a:cs typeface="Calibri"/>
              <a:sym typeface="Calibri"/>
            </a:endParaRPr>
          </a:p>
        </p:txBody>
      </p:sp>
      <p:sp>
        <p:nvSpPr>
          <p:cNvPr id="346" name="Google Shape;346;p39"/>
          <p:cNvSpPr txBox="1"/>
          <p:nvPr/>
        </p:nvSpPr>
        <p:spPr>
          <a:xfrm>
            <a:off x="6848081" y="4828707"/>
            <a:ext cx="93487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3200">
                <a:solidFill>
                  <a:schemeClr val="dk1"/>
                </a:solidFill>
                <a:latin typeface="Calibri"/>
                <a:ea typeface="Calibri"/>
                <a:cs typeface="Calibri"/>
                <a:sym typeface="Calibri"/>
              </a:rPr>
              <a:t>VDN</a:t>
            </a:r>
            <a:endParaRPr/>
          </a:p>
        </p:txBody>
      </p:sp>
      <p:sp>
        <p:nvSpPr>
          <p:cNvPr id="347" name="Google Shape;347;p39"/>
          <p:cNvSpPr txBox="1"/>
          <p:nvPr/>
        </p:nvSpPr>
        <p:spPr>
          <a:xfrm>
            <a:off x="8897689" y="4800601"/>
            <a:ext cx="146649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3200">
                <a:solidFill>
                  <a:schemeClr val="dk1"/>
                </a:solidFill>
                <a:latin typeface="Calibri"/>
                <a:ea typeface="Calibri"/>
                <a:cs typeface="Calibri"/>
                <a:sym typeface="Calibri"/>
              </a:rPr>
              <a:t>MIRNet</a:t>
            </a:r>
            <a:endParaRPr sz="32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353" name="Google Shape;353;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Data set – Smarphone image denoising dataset (SIDD)</a:t>
            </a:r>
            <a:endParaRPr/>
          </a:p>
          <a:p>
            <a:pPr marL="228600" lvl="0" indent="-228600" algn="l" rtl="0">
              <a:lnSpc>
                <a:spcPct val="90000"/>
              </a:lnSpc>
              <a:spcBef>
                <a:spcPts val="1000"/>
              </a:spcBef>
              <a:spcAft>
                <a:spcPts val="0"/>
              </a:spcAft>
              <a:buClr>
                <a:schemeClr val="dk1"/>
              </a:buClr>
              <a:buSzPts val="2800"/>
              <a:buChar char="•"/>
            </a:pPr>
            <a:r>
              <a:rPr lang="pt-BR"/>
              <a:t>Remoção de ruído</a:t>
            </a:r>
            <a:endParaRPr/>
          </a:p>
          <a:p>
            <a:pPr marL="0" lvl="0" indent="0" algn="l" rtl="0">
              <a:lnSpc>
                <a:spcPct val="90000"/>
              </a:lnSpc>
              <a:spcBef>
                <a:spcPts val="1000"/>
              </a:spcBef>
              <a:spcAft>
                <a:spcPts val="0"/>
              </a:spcAft>
              <a:buClr>
                <a:schemeClr val="dk1"/>
              </a:buClr>
              <a:buSzPts val="2800"/>
              <a:buNone/>
            </a:pPr>
            <a:endParaRPr/>
          </a:p>
        </p:txBody>
      </p:sp>
      <p:sp>
        <p:nvSpPr>
          <p:cNvPr id="354" name="Google Shape;354;p40"/>
          <p:cNvSpPr txBox="1"/>
          <p:nvPr/>
        </p:nvSpPr>
        <p:spPr>
          <a:xfrm>
            <a:off x="2098622" y="4828709"/>
            <a:ext cx="115127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3200">
                <a:solidFill>
                  <a:schemeClr val="dk1"/>
                </a:solidFill>
                <a:latin typeface="Calibri"/>
                <a:ea typeface="Calibri"/>
                <a:cs typeface="Calibri"/>
                <a:sym typeface="Calibri"/>
              </a:rPr>
              <a:t>Ruído</a:t>
            </a:r>
            <a:endParaRPr/>
          </a:p>
        </p:txBody>
      </p:sp>
      <p:sp>
        <p:nvSpPr>
          <p:cNvPr id="355" name="Google Shape;355;p40"/>
          <p:cNvSpPr txBox="1"/>
          <p:nvPr/>
        </p:nvSpPr>
        <p:spPr>
          <a:xfrm>
            <a:off x="4364636" y="4828708"/>
            <a:ext cx="136870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3200">
                <a:solidFill>
                  <a:schemeClr val="dk1"/>
                </a:solidFill>
                <a:latin typeface="Calibri"/>
                <a:ea typeface="Calibri"/>
                <a:cs typeface="Calibri"/>
                <a:sym typeface="Calibri"/>
              </a:rPr>
              <a:t>RIDNet</a:t>
            </a:r>
            <a:endParaRPr sz="3200">
              <a:solidFill>
                <a:schemeClr val="dk1"/>
              </a:solidFill>
              <a:latin typeface="Calibri"/>
              <a:ea typeface="Calibri"/>
              <a:cs typeface="Calibri"/>
              <a:sym typeface="Calibri"/>
            </a:endParaRPr>
          </a:p>
        </p:txBody>
      </p:sp>
      <p:sp>
        <p:nvSpPr>
          <p:cNvPr id="356" name="Google Shape;356;p40"/>
          <p:cNvSpPr txBox="1"/>
          <p:nvPr/>
        </p:nvSpPr>
        <p:spPr>
          <a:xfrm>
            <a:off x="6848081" y="4828707"/>
            <a:ext cx="93487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3200">
                <a:solidFill>
                  <a:schemeClr val="dk1"/>
                </a:solidFill>
                <a:latin typeface="Calibri"/>
                <a:ea typeface="Calibri"/>
                <a:cs typeface="Calibri"/>
                <a:sym typeface="Calibri"/>
              </a:rPr>
              <a:t>VDN</a:t>
            </a:r>
            <a:endParaRPr/>
          </a:p>
        </p:txBody>
      </p:sp>
      <p:sp>
        <p:nvSpPr>
          <p:cNvPr id="357" name="Google Shape;357;p40"/>
          <p:cNvSpPr txBox="1"/>
          <p:nvPr/>
        </p:nvSpPr>
        <p:spPr>
          <a:xfrm>
            <a:off x="8897689" y="4800601"/>
            <a:ext cx="146649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3200">
                <a:solidFill>
                  <a:schemeClr val="dk1"/>
                </a:solidFill>
                <a:latin typeface="Calibri"/>
                <a:ea typeface="Calibri"/>
                <a:cs typeface="Calibri"/>
                <a:sym typeface="Calibri"/>
              </a:rPr>
              <a:t>MIRNet</a:t>
            </a:r>
            <a:endParaRPr sz="3200">
              <a:solidFill>
                <a:schemeClr val="dk1"/>
              </a:solidFill>
              <a:latin typeface="Calibri"/>
              <a:ea typeface="Calibri"/>
              <a:cs typeface="Calibri"/>
              <a:sym typeface="Calibri"/>
            </a:endParaRPr>
          </a:p>
        </p:txBody>
      </p:sp>
      <p:pic>
        <p:nvPicPr>
          <p:cNvPr id="358" name="Google Shape;358;p40"/>
          <p:cNvPicPr preferRelativeResize="0"/>
          <p:nvPr/>
        </p:nvPicPr>
        <p:blipFill rotWithShape="1">
          <a:blip r:embed="rId3">
            <a:alphaModFix/>
          </a:blip>
          <a:srcRect/>
          <a:stretch/>
        </p:blipFill>
        <p:spPr>
          <a:xfrm>
            <a:off x="1581150" y="2803047"/>
            <a:ext cx="9029700" cy="2505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364" name="Google Shape;364;p41"/>
          <p:cNvSpPr txBox="1">
            <a:spLocks noGrp="1"/>
          </p:cNvSpPr>
          <p:nvPr>
            <p:ph type="body" idx="1"/>
          </p:nvPr>
        </p:nvSpPr>
        <p:spPr>
          <a:xfrm>
            <a:off x="838200" y="1333500"/>
            <a:ext cx="10515600" cy="48434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Dataset – RealSR dataset</a:t>
            </a:r>
            <a:endParaRPr/>
          </a:p>
          <a:p>
            <a:pPr marL="228600" lvl="0" indent="-228600" algn="l" rtl="0">
              <a:lnSpc>
                <a:spcPct val="90000"/>
              </a:lnSpc>
              <a:spcBef>
                <a:spcPts val="1000"/>
              </a:spcBef>
              <a:spcAft>
                <a:spcPts val="0"/>
              </a:spcAft>
              <a:buClr>
                <a:schemeClr val="dk1"/>
              </a:buClr>
              <a:buSzPts val="2800"/>
              <a:buChar char="•"/>
            </a:pPr>
            <a:r>
              <a:rPr lang="pt-BR"/>
              <a:t>Super Resolução</a:t>
            </a:r>
            <a:endParaRPr/>
          </a:p>
        </p:txBody>
      </p:sp>
      <p:pic>
        <p:nvPicPr>
          <p:cNvPr id="365" name="Google Shape;365;p41"/>
          <p:cNvPicPr preferRelativeResize="0"/>
          <p:nvPr/>
        </p:nvPicPr>
        <p:blipFill rotWithShape="1">
          <a:blip r:embed="rId3">
            <a:alphaModFix/>
          </a:blip>
          <a:srcRect/>
          <a:stretch/>
        </p:blipFill>
        <p:spPr>
          <a:xfrm>
            <a:off x="2735010" y="2881722"/>
            <a:ext cx="6721979" cy="1475556"/>
          </a:xfrm>
          <a:prstGeom prst="rect">
            <a:avLst/>
          </a:prstGeom>
          <a:noFill/>
          <a:ln>
            <a:noFill/>
          </a:ln>
        </p:spPr>
      </p:pic>
      <p:sp>
        <p:nvSpPr>
          <p:cNvPr id="366" name="Google Shape;366;p41"/>
          <p:cNvSpPr txBox="1"/>
          <p:nvPr/>
        </p:nvSpPr>
        <p:spPr>
          <a:xfrm>
            <a:off x="3333752" y="4379832"/>
            <a:ext cx="4074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LR</a:t>
            </a:r>
            <a:endParaRPr/>
          </a:p>
        </p:txBody>
      </p:sp>
      <p:sp>
        <p:nvSpPr>
          <p:cNvPr id="367" name="Google Shape;367;p41"/>
          <p:cNvSpPr txBox="1"/>
          <p:nvPr/>
        </p:nvSpPr>
        <p:spPr>
          <a:xfrm>
            <a:off x="5010152" y="4379832"/>
            <a:ext cx="4539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HR</a:t>
            </a:r>
            <a:endParaRPr/>
          </a:p>
        </p:txBody>
      </p:sp>
      <p:sp>
        <p:nvSpPr>
          <p:cNvPr id="368" name="Google Shape;368;p41"/>
          <p:cNvSpPr txBox="1"/>
          <p:nvPr/>
        </p:nvSpPr>
        <p:spPr>
          <a:xfrm>
            <a:off x="6506209" y="4315003"/>
            <a:ext cx="85472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Bicubic</a:t>
            </a:r>
            <a:endParaRPr sz="1800">
              <a:solidFill>
                <a:schemeClr val="dk1"/>
              </a:solidFill>
              <a:latin typeface="Calibri"/>
              <a:ea typeface="Calibri"/>
              <a:cs typeface="Calibri"/>
              <a:sym typeface="Calibri"/>
            </a:endParaRPr>
          </a:p>
        </p:txBody>
      </p:sp>
      <p:sp>
        <p:nvSpPr>
          <p:cNvPr id="369" name="Google Shape;369;p41"/>
          <p:cNvSpPr txBox="1"/>
          <p:nvPr/>
        </p:nvSpPr>
        <p:spPr>
          <a:xfrm>
            <a:off x="8172658" y="4336141"/>
            <a:ext cx="106266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SSResNet</a:t>
            </a:r>
            <a:endParaRPr sz="1800">
              <a:solidFill>
                <a:schemeClr val="dk1"/>
              </a:solidFill>
              <a:latin typeface="Calibri"/>
              <a:ea typeface="Calibri"/>
              <a:cs typeface="Calibri"/>
              <a:sym typeface="Calibri"/>
            </a:endParaRPr>
          </a:p>
        </p:txBody>
      </p:sp>
      <p:pic>
        <p:nvPicPr>
          <p:cNvPr id="370" name="Google Shape;370;p41"/>
          <p:cNvPicPr preferRelativeResize="0"/>
          <p:nvPr/>
        </p:nvPicPr>
        <p:blipFill rotWithShape="1">
          <a:blip r:embed="rId4">
            <a:alphaModFix/>
          </a:blip>
          <a:srcRect/>
          <a:stretch/>
        </p:blipFill>
        <p:spPr>
          <a:xfrm>
            <a:off x="2830259" y="4911677"/>
            <a:ext cx="6531479" cy="1384554"/>
          </a:xfrm>
          <a:prstGeom prst="rect">
            <a:avLst/>
          </a:prstGeom>
          <a:noFill/>
          <a:ln>
            <a:noFill/>
          </a:ln>
        </p:spPr>
      </p:pic>
      <p:sp>
        <p:nvSpPr>
          <p:cNvPr id="371" name="Google Shape;371;p41"/>
          <p:cNvSpPr txBox="1"/>
          <p:nvPr/>
        </p:nvSpPr>
        <p:spPr>
          <a:xfrm>
            <a:off x="3333752" y="6339922"/>
            <a:ext cx="6896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VDSR</a:t>
            </a:r>
            <a:endParaRPr/>
          </a:p>
        </p:txBody>
      </p:sp>
      <p:sp>
        <p:nvSpPr>
          <p:cNvPr id="372" name="Google Shape;372;p41"/>
          <p:cNvSpPr txBox="1"/>
          <p:nvPr/>
        </p:nvSpPr>
        <p:spPr>
          <a:xfrm>
            <a:off x="5010152" y="6339922"/>
            <a:ext cx="71320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RCAN</a:t>
            </a:r>
            <a:endParaRPr/>
          </a:p>
        </p:txBody>
      </p:sp>
      <p:sp>
        <p:nvSpPr>
          <p:cNvPr id="373" name="Google Shape;373;p41"/>
          <p:cNvSpPr txBox="1"/>
          <p:nvPr/>
        </p:nvSpPr>
        <p:spPr>
          <a:xfrm>
            <a:off x="6506209" y="6275093"/>
            <a:ext cx="8418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LP KPN</a:t>
            </a:r>
            <a:endParaRPr/>
          </a:p>
        </p:txBody>
      </p:sp>
      <p:sp>
        <p:nvSpPr>
          <p:cNvPr id="374" name="Google Shape;374;p41"/>
          <p:cNvSpPr txBox="1"/>
          <p:nvPr/>
        </p:nvSpPr>
        <p:spPr>
          <a:xfrm>
            <a:off x="8172658" y="6296231"/>
            <a:ext cx="9047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MIRNet</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Introdução</a:t>
            </a:r>
            <a:endParaRPr/>
          </a:p>
        </p:txBody>
      </p:sp>
      <p:sp>
        <p:nvSpPr>
          <p:cNvPr id="106" name="Google Shape;106;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Ponto inicial é a restauração e aprimoramento de imagens reais. Seja pela câmera do celular, câmera fotográfica, ou fonte de imagem antiga, ou condições naturais de iluminação com clima e o tempo.</a:t>
            </a:r>
            <a:endParaRPr/>
          </a:p>
        </p:txBody>
      </p:sp>
      <p:pic>
        <p:nvPicPr>
          <p:cNvPr id="107" name="Google Shape;107;p15" descr="CorelDRAW Ajuda | Ajustar cor e tom"/>
          <p:cNvPicPr preferRelativeResize="0"/>
          <p:nvPr/>
        </p:nvPicPr>
        <p:blipFill rotWithShape="1">
          <a:blip r:embed="rId3">
            <a:alphaModFix/>
          </a:blip>
          <a:srcRect/>
          <a:stretch/>
        </p:blipFill>
        <p:spPr>
          <a:xfrm>
            <a:off x="1452562" y="3159199"/>
            <a:ext cx="9286875" cy="2857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380" name="Google Shape;380;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a:t>Aprimoramento de imagem – dataset LoL dataset</a:t>
            </a:r>
            <a:endParaRPr/>
          </a:p>
        </p:txBody>
      </p:sp>
      <p:pic>
        <p:nvPicPr>
          <p:cNvPr id="381" name="Google Shape;381;p42"/>
          <p:cNvPicPr preferRelativeResize="0"/>
          <p:nvPr/>
        </p:nvPicPr>
        <p:blipFill rotWithShape="1">
          <a:blip r:embed="rId3">
            <a:alphaModFix/>
          </a:blip>
          <a:srcRect/>
          <a:stretch/>
        </p:blipFill>
        <p:spPr>
          <a:xfrm>
            <a:off x="787090" y="2470150"/>
            <a:ext cx="10617820" cy="3706813"/>
          </a:xfrm>
          <a:prstGeom prst="rect">
            <a:avLst/>
          </a:prstGeom>
          <a:noFill/>
          <a:ln>
            <a:noFill/>
          </a:ln>
        </p:spPr>
      </p:pic>
      <p:sp>
        <p:nvSpPr>
          <p:cNvPr id="382" name="Google Shape;382;p42"/>
          <p:cNvSpPr txBox="1"/>
          <p:nvPr/>
        </p:nvSpPr>
        <p:spPr>
          <a:xfrm>
            <a:off x="1457325" y="4011613"/>
            <a:ext cx="13128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Input Image</a:t>
            </a:r>
            <a:endParaRPr sz="1800">
              <a:solidFill>
                <a:schemeClr val="dk1"/>
              </a:solidFill>
              <a:latin typeface="Calibri"/>
              <a:ea typeface="Calibri"/>
              <a:cs typeface="Calibri"/>
              <a:sym typeface="Calibri"/>
            </a:endParaRPr>
          </a:p>
        </p:txBody>
      </p:sp>
      <p:sp>
        <p:nvSpPr>
          <p:cNvPr id="383" name="Google Shape;383;p42"/>
          <p:cNvSpPr txBox="1"/>
          <p:nvPr/>
        </p:nvSpPr>
        <p:spPr>
          <a:xfrm>
            <a:off x="4479925" y="4011613"/>
            <a:ext cx="6495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LIME</a:t>
            </a:r>
            <a:endParaRPr/>
          </a:p>
        </p:txBody>
      </p:sp>
      <p:sp>
        <p:nvSpPr>
          <p:cNvPr id="384" name="Google Shape;384;p42"/>
          <p:cNvSpPr txBox="1"/>
          <p:nvPr/>
        </p:nvSpPr>
        <p:spPr>
          <a:xfrm>
            <a:off x="1788986" y="5922408"/>
            <a:ext cx="5854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SRIE</a:t>
            </a:r>
            <a:endParaRPr/>
          </a:p>
        </p:txBody>
      </p:sp>
      <p:sp>
        <p:nvSpPr>
          <p:cNvPr id="385" name="Google Shape;385;p42"/>
          <p:cNvSpPr txBox="1"/>
          <p:nvPr/>
        </p:nvSpPr>
        <p:spPr>
          <a:xfrm>
            <a:off x="4544045" y="5922408"/>
            <a:ext cx="6222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KinD</a:t>
            </a:r>
            <a:endParaRPr sz="1800">
              <a:solidFill>
                <a:schemeClr val="dk1"/>
              </a:solidFill>
              <a:latin typeface="Calibri"/>
              <a:ea typeface="Calibri"/>
              <a:cs typeface="Calibri"/>
              <a:sym typeface="Calibri"/>
            </a:endParaRPr>
          </a:p>
        </p:txBody>
      </p:sp>
      <p:sp>
        <p:nvSpPr>
          <p:cNvPr id="386" name="Google Shape;386;p42"/>
          <p:cNvSpPr txBox="1"/>
          <p:nvPr/>
        </p:nvSpPr>
        <p:spPr>
          <a:xfrm>
            <a:off x="7086602" y="4011613"/>
            <a:ext cx="6303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CRM</a:t>
            </a:r>
            <a:endParaRPr/>
          </a:p>
        </p:txBody>
      </p:sp>
      <p:sp>
        <p:nvSpPr>
          <p:cNvPr id="387" name="Google Shape;387;p42"/>
          <p:cNvSpPr txBox="1"/>
          <p:nvPr/>
        </p:nvSpPr>
        <p:spPr>
          <a:xfrm>
            <a:off x="9490029" y="4011613"/>
            <a:ext cx="12936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Retinex-Net</a:t>
            </a:r>
            <a:endParaRPr/>
          </a:p>
        </p:txBody>
      </p:sp>
      <p:sp>
        <p:nvSpPr>
          <p:cNvPr id="388" name="Google Shape;388;p42"/>
          <p:cNvSpPr txBox="1"/>
          <p:nvPr/>
        </p:nvSpPr>
        <p:spPr>
          <a:xfrm>
            <a:off x="6949352" y="5942568"/>
            <a:ext cx="9047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MIRNet</a:t>
            </a:r>
            <a:endParaRPr sz="1800">
              <a:solidFill>
                <a:schemeClr val="dk1"/>
              </a:solidFill>
              <a:latin typeface="Calibri"/>
              <a:ea typeface="Calibri"/>
              <a:cs typeface="Calibri"/>
              <a:sym typeface="Calibri"/>
            </a:endParaRPr>
          </a:p>
        </p:txBody>
      </p:sp>
      <p:sp>
        <p:nvSpPr>
          <p:cNvPr id="389" name="Google Shape;389;p42"/>
          <p:cNvSpPr txBox="1"/>
          <p:nvPr/>
        </p:nvSpPr>
        <p:spPr>
          <a:xfrm>
            <a:off x="9684441" y="5922408"/>
            <a:ext cx="144251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Ground-truth</a:t>
            </a:r>
            <a:endParaRPr sz="1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395" name="Google Shape;395;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a:t>Aprimoramento de imagem – MIT Adobe FiveK dataset</a:t>
            </a:r>
            <a:endParaRPr/>
          </a:p>
        </p:txBody>
      </p:sp>
      <p:pic>
        <p:nvPicPr>
          <p:cNvPr id="396" name="Google Shape;396;p43"/>
          <p:cNvPicPr preferRelativeResize="0"/>
          <p:nvPr/>
        </p:nvPicPr>
        <p:blipFill rotWithShape="1">
          <a:blip r:embed="rId3">
            <a:alphaModFix/>
          </a:blip>
          <a:srcRect/>
          <a:stretch/>
        </p:blipFill>
        <p:spPr>
          <a:xfrm>
            <a:off x="2457450" y="2443956"/>
            <a:ext cx="7277100" cy="3114675"/>
          </a:xfrm>
          <a:prstGeom prst="rect">
            <a:avLst/>
          </a:prstGeom>
          <a:noFill/>
          <a:ln>
            <a:noFill/>
          </a:ln>
        </p:spPr>
      </p:pic>
      <p:sp>
        <p:nvSpPr>
          <p:cNvPr id="397" name="Google Shape;397;p43"/>
          <p:cNvSpPr txBox="1"/>
          <p:nvPr/>
        </p:nvSpPr>
        <p:spPr>
          <a:xfrm>
            <a:off x="3070225" y="3816627"/>
            <a:ext cx="13128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Input Image</a:t>
            </a:r>
            <a:endParaRPr sz="1800">
              <a:solidFill>
                <a:schemeClr val="dk1"/>
              </a:solidFill>
              <a:latin typeface="Calibri"/>
              <a:ea typeface="Calibri"/>
              <a:cs typeface="Calibri"/>
              <a:sym typeface="Calibri"/>
            </a:endParaRPr>
          </a:p>
        </p:txBody>
      </p:sp>
      <p:sp>
        <p:nvSpPr>
          <p:cNvPr id="398" name="Google Shape;398;p43"/>
          <p:cNvSpPr txBox="1"/>
          <p:nvPr/>
        </p:nvSpPr>
        <p:spPr>
          <a:xfrm>
            <a:off x="5723141" y="3797854"/>
            <a:ext cx="7457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HDRN</a:t>
            </a:r>
            <a:endParaRPr/>
          </a:p>
        </p:txBody>
      </p:sp>
      <p:sp>
        <p:nvSpPr>
          <p:cNvPr id="399" name="Google Shape;399;p43"/>
          <p:cNvSpPr txBox="1"/>
          <p:nvPr/>
        </p:nvSpPr>
        <p:spPr>
          <a:xfrm>
            <a:off x="8283166" y="3797854"/>
            <a:ext cx="5581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DPE</a:t>
            </a:r>
            <a:endParaRPr/>
          </a:p>
        </p:txBody>
      </p:sp>
      <p:sp>
        <p:nvSpPr>
          <p:cNvPr id="400" name="Google Shape;400;p43"/>
          <p:cNvSpPr txBox="1"/>
          <p:nvPr/>
        </p:nvSpPr>
        <p:spPr>
          <a:xfrm>
            <a:off x="3070225" y="5498465"/>
            <a:ext cx="11112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Deep UPE</a:t>
            </a:r>
            <a:endParaRPr/>
          </a:p>
        </p:txBody>
      </p:sp>
      <p:sp>
        <p:nvSpPr>
          <p:cNvPr id="401" name="Google Shape;401;p43"/>
          <p:cNvSpPr txBox="1"/>
          <p:nvPr/>
        </p:nvSpPr>
        <p:spPr>
          <a:xfrm>
            <a:off x="5540398" y="5488166"/>
            <a:ext cx="9047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MIRNet</a:t>
            </a:r>
            <a:endParaRPr sz="1800">
              <a:solidFill>
                <a:schemeClr val="dk1"/>
              </a:solidFill>
              <a:latin typeface="Calibri"/>
              <a:ea typeface="Calibri"/>
              <a:cs typeface="Calibri"/>
              <a:sym typeface="Calibri"/>
            </a:endParaRPr>
          </a:p>
        </p:txBody>
      </p:sp>
      <p:sp>
        <p:nvSpPr>
          <p:cNvPr id="402" name="Google Shape;402;p43"/>
          <p:cNvSpPr txBox="1"/>
          <p:nvPr/>
        </p:nvSpPr>
        <p:spPr>
          <a:xfrm>
            <a:off x="8109849" y="5488166"/>
            <a:ext cx="14665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Ground thuth</a:t>
            </a:r>
            <a:endParaRPr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 - Vantagens</a:t>
            </a:r>
            <a:endParaRPr/>
          </a:p>
        </p:txBody>
      </p:sp>
      <p:sp>
        <p:nvSpPr>
          <p:cNvPr id="408" name="Google Shape;408;p44"/>
          <p:cNvSpPr txBox="1">
            <a:spLocks noGrp="1"/>
          </p:cNvSpPr>
          <p:nvPr>
            <p:ph type="body" idx="1"/>
          </p:nvPr>
        </p:nvSpPr>
        <p:spPr>
          <a:xfrm>
            <a:off x="838200" y="1424763"/>
            <a:ext cx="10515600" cy="5433237"/>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90000"/>
              </a:lnSpc>
              <a:spcBef>
                <a:spcPts val="0"/>
              </a:spcBef>
              <a:spcAft>
                <a:spcPts val="0"/>
              </a:spcAft>
              <a:buClr>
                <a:schemeClr val="dk1"/>
              </a:buClr>
              <a:buSzPct val="100000"/>
              <a:buChar char="•"/>
            </a:pPr>
            <a:r>
              <a:rPr lang="pt-BR"/>
              <a:t>Preservação de detalhes espaciais: O modelo MIRNet mantém as representações de alta resolução ao longo de toda a rede, preservando assim os detalhes espaciais precisos da imagem.</a:t>
            </a:r>
            <a:endParaRPr/>
          </a:p>
          <a:p>
            <a:pPr marL="228600" lvl="0" indent="-10414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Contextualização robusta: As ramificações paralelas do MIRNet processam as características em diferentes escalas de resolução, o que permite a captura de informações de contexto semântico amplas.</a:t>
            </a:r>
            <a:endParaRPr/>
          </a:p>
          <a:p>
            <a:pPr marL="228600" lvl="0" indent="-10414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Troca de informações eficaz: O MIRNet possui um mecanismo de troca de informações entre as ramificações de múltiplas resoluções, consolidando assim as características de alta resolução com o auxílio das características de baixa resolução e vice-versa.</a:t>
            </a:r>
            <a:endParaRPr/>
          </a:p>
          <a:p>
            <a:pPr marL="228600" lvl="0" indent="-10414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Atenção dinâmica: O MIRNet emprega unidades de atenção espacial e de canal, que ajustam dinamicamente os campos receptivos e permitem uma agregação eficaz das características multi-escala.</a:t>
            </a:r>
            <a:endParaRPr/>
          </a:p>
          <a:p>
            <a:pPr marL="228600" lvl="0" indent="-10414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Desempenho de ponta: Nos testes em vários conjuntos de dados de referência, o MIRNet alcança os melhores resultados do estado da arte em tarefas de restauração e aprimoramento de imagens.</a:t>
            </a:r>
            <a:endParaRPr/>
          </a:p>
          <a:p>
            <a:pPr marL="0" lvl="0" indent="0" algn="l" rtl="0">
              <a:lnSpc>
                <a:spcPct val="90000"/>
              </a:lnSpc>
              <a:spcBef>
                <a:spcPts val="1000"/>
              </a:spcBef>
              <a:spcAft>
                <a:spcPts val="0"/>
              </a:spcAft>
              <a:buClr>
                <a:schemeClr val="dk1"/>
              </a:buClr>
              <a:buSzPct val="100000"/>
              <a:buNone/>
            </a:pPr>
            <a:r>
              <a:rPr lang="pt-BR" u="sng">
                <a:solidFill>
                  <a:schemeClr val="hlink"/>
                </a:solidFill>
                <a:hlinkClick r:id="rId3"/>
              </a:rPr>
              <a:t>https://arxiv.org/pdf/2003.06792v2</a:t>
            </a:r>
            <a:endParaRPr/>
          </a:p>
          <a:p>
            <a:pPr marL="0" lvl="0" indent="0" algn="l" rtl="0">
              <a:lnSpc>
                <a:spcPct val="90000"/>
              </a:lnSpc>
              <a:spcBef>
                <a:spcPts val="1000"/>
              </a:spcBef>
              <a:spcAft>
                <a:spcPts val="0"/>
              </a:spcAft>
              <a:buClr>
                <a:schemeClr val="dk1"/>
              </a:buClr>
              <a:buSzPct val="100000"/>
              <a:buNone/>
            </a:pPr>
            <a:endParaRPr/>
          </a:p>
        </p:txBody>
      </p:sp>
      <p:pic>
        <p:nvPicPr>
          <p:cNvPr id="409" name="Google Shape;409;p44"/>
          <p:cNvPicPr preferRelativeResize="0"/>
          <p:nvPr/>
        </p:nvPicPr>
        <p:blipFill rotWithShape="1">
          <a:blip r:embed="rId4">
            <a:alphaModFix/>
          </a:blip>
          <a:srcRect/>
          <a:stretch/>
        </p:blipFill>
        <p:spPr>
          <a:xfrm>
            <a:off x="10631265" y="0"/>
            <a:ext cx="1560735" cy="143901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 - Desvantagens</a:t>
            </a:r>
            <a:endParaRPr/>
          </a:p>
        </p:txBody>
      </p:sp>
      <p:sp>
        <p:nvSpPr>
          <p:cNvPr id="415" name="Google Shape;415;p45"/>
          <p:cNvSpPr txBox="1">
            <a:spLocks noGrp="1"/>
          </p:cNvSpPr>
          <p:nvPr>
            <p:ph type="body" idx="1"/>
          </p:nvPr>
        </p:nvSpPr>
        <p:spPr>
          <a:xfrm>
            <a:off x="838200" y="1424763"/>
            <a:ext cx="10515600" cy="5433237"/>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90000"/>
              </a:lnSpc>
              <a:spcBef>
                <a:spcPts val="0"/>
              </a:spcBef>
              <a:spcAft>
                <a:spcPts val="0"/>
              </a:spcAft>
              <a:buClr>
                <a:schemeClr val="dk1"/>
              </a:buClr>
              <a:buSzPct val="100000"/>
              <a:buChar char="•"/>
            </a:pPr>
            <a:r>
              <a:rPr lang="pt-BR"/>
              <a:t>Complexidade do modelo: A arquitetura do MIRNet é relativamente complexa, com múltiplas ramificações e mecanismos de atenção, o que pode resultar em um número maior de parâmetros e uma demanda computacional mais elevada. Uma imagem complexa demora em torno de 30 segundos para ser processada. Não existe inferência em tempo real ainda.</a:t>
            </a:r>
            <a:endParaRPr/>
          </a:p>
          <a:p>
            <a:pPr marL="228600" lvl="0" indent="-10414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Necessidade de treinamento abrangente: Para obter o melhor desempenho, o MIRNet requer um treinamento extensivo em uma ampla gama de conjuntos de dados, o que pode ser um processo demorado e exigente.</a:t>
            </a:r>
            <a:endParaRPr/>
          </a:p>
          <a:p>
            <a:pPr marL="228600" lvl="0" indent="-10414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Interoperabilidade limitada: Como a maioria dos modelos de deep learning, o MIRNet pode ser considerado uma </a:t>
            </a:r>
            <a:r>
              <a:rPr lang="pt-BR" b="1"/>
              <a:t>"caixa-preta", </a:t>
            </a:r>
            <a:r>
              <a:rPr lang="pt-BR"/>
              <a:t>o que limita a compreensão de como exatamente o modelo aprende e toma decisões.</a:t>
            </a:r>
            <a:endParaRPr/>
          </a:p>
          <a:p>
            <a:pPr marL="228600" lvl="0" indent="-10414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Possível sensibilidade a artefatos: Embora o MIRNet seja robusto em geral, pode haver casos em que certas características da imagem ou tipos de degradação podem levar à introdução de artefatos visuais indesejados.</a:t>
            </a:r>
            <a:endParaRPr/>
          </a:p>
          <a:p>
            <a:pPr marL="0" lvl="0" indent="0" algn="l" rtl="0">
              <a:lnSpc>
                <a:spcPct val="90000"/>
              </a:lnSpc>
              <a:spcBef>
                <a:spcPts val="1000"/>
              </a:spcBef>
              <a:spcAft>
                <a:spcPts val="0"/>
              </a:spcAft>
              <a:buClr>
                <a:schemeClr val="dk1"/>
              </a:buClr>
              <a:buSzPct val="100000"/>
              <a:buNone/>
            </a:pPr>
            <a:endParaRPr u="sng">
              <a:solidFill>
                <a:schemeClr val="hlink"/>
              </a:solidFill>
              <a:hlinkClick r:id="rId3"/>
            </a:endParaRPr>
          </a:p>
          <a:p>
            <a:pPr marL="0" lvl="0" indent="0" algn="l" rtl="0">
              <a:lnSpc>
                <a:spcPct val="90000"/>
              </a:lnSpc>
              <a:spcBef>
                <a:spcPts val="1000"/>
              </a:spcBef>
              <a:spcAft>
                <a:spcPts val="0"/>
              </a:spcAft>
              <a:buClr>
                <a:schemeClr val="dk1"/>
              </a:buClr>
              <a:buSzPct val="100000"/>
              <a:buNone/>
            </a:pPr>
            <a:r>
              <a:rPr lang="pt-BR" u="sng">
                <a:solidFill>
                  <a:schemeClr val="hlink"/>
                </a:solidFill>
                <a:hlinkClick r:id="rId3"/>
              </a:rPr>
              <a:t>https://arxiv.org/pdf/2003.06792v2</a:t>
            </a:r>
            <a:endParaRPr/>
          </a:p>
          <a:p>
            <a:pPr marL="0" lvl="0" indent="0" algn="l" rtl="0">
              <a:lnSpc>
                <a:spcPct val="90000"/>
              </a:lnSpc>
              <a:spcBef>
                <a:spcPts val="1000"/>
              </a:spcBef>
              <a:spcAft>
                <a:spcPts val="0"/>
              </a:spcAft>
              <a:buClr>
                <a:schemeClr val="dk1"/>
              </a:buClr>
              <a:buSzPct val="100000"/>
              <a:buNone/>
            </a:pPr>
            <a:endParaRPr/>
          </a:p>
        </p:txBody>
      </p:sp>
      <p:pic>
        <p:nvPicPr>
          <p:cNvPr id="416" name="Google Shape;416;p45"/>
          <p:cNvPicPr preferRelativeResize="0"/>
          <p:nvPr/>
        </p:nvPicPr>
        <p:blipFill rotWithShape="1">
          <a:blip r:embed="rId4">
            <a:alphaModFix/>
          </a:blip>
          <a:srcRect/>
          <a:stretch/>
        </p:blipFill>
        <p:spPr>
          <a:xfrm>
            <a:off x="10632204" y="181"/>
            <a:ext cx="1559796" cy="142458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sp>
        <p:nvSpPr>
          <p:cNvPr id="422" name="Google Shape;422;p46"/>
          <p:cNvSpPr txBox="1">
            <a:spLocks noGrp="1"/>
          </p:cNvSpPr>
          <p:nvPr>
            <p:ph type="body" idx="1"/>
          </p:nvPr>
        </p:nvSpPr>
        <p:spPr>
          <a:xfrm>
            <a:off x="5205966" y="1965687"/>
            <a:ext cx="669674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pt-BR"/>
              <a:t>Fotografia com smartphones</a:t>
            </a:r>
            <a:endParaRPr/>
          </a:p>
          <a:p>
            <a:pPr marL="228600" lvl="0" indent="-64135" algn="l" rtl="0">
              <a:lnSpc>
                <a:spcPct val="90000"/>
              </a:lnSpc>
              <a:spcBef>
                <a:spcPts val="1000"/>
              </a:spcBef>
              <a:spcAft>
                <a:spcPts val="0"/>
              </a:spcAft>
              <a:buClr>
                <a:schemeClr val="dk1"/>
              </a:buClr>
              <a:buSzPct val="100000"/>
              <a:buNone/>
            </a:pPr>
            <a:endParaRPr/>
          </a:p>
          <a:p>
            <a:pPr marL="228600" lvl="0" indent="-64135"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Vigilância por vídeo</a:t>
            </a:r>
            <a:endParaRPr/>
          </a:p>
          <a:p>
            <a:pPr marL="228600" lvl="0" indent="-64135" algn="l" rtl="0">
              <a:lnSpc>
                <a:spcPct val="90000"/>
              </a:lnSpc>
              <a:spcBef>
                <a:spcPts val="1000"/>
              </a:spcBef>
              <a:spcAft>
                <a:spcPts val="0"/>
              </a:spcAft>
              <a:buClr>
                <a:schemeClr val="dk1"/>
              </a:buClr>
              <a:buSzPct val="100000"/>
              <a:buNone/>
            </a:pPr>
            <a:endParaRPr/>
          </a:p>
          <a:p>
            <a:pPr marL="228600" lvl="0" indent="-64135"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Processamento de imagens médicas</a:t>
            </a:r>
            <a:endParaRPr/>
          </a:p>
          <a:p>
            <a:pPr marL="228600" lvl="0" indent="-64135" algn="l" rtl="0">
              <a:lnSpc>
                <a:spcPct val="90000"/>
              </a:lnSpc>
              <a:spcBef>
                <a:spcPts val="1000"/>
              </a:spcBef>
              <a:spcAft>
                <a:spcPts val="0"/>
              </a:spcAft>
              <a:buClr>
                <a:schemeClr val="dk1"/>
              </a:buClr>
              <a:buSzPct val="100000"/>
              <a:buNone/>
            </a:pPr>
            <a:endParaRPr/>
          </a:p>
          <a:p>
            <a:pPr marL="228600" lvl="0" indent="-64135"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Processamento de imagens de satélite e drone</a:t>
            </a:r>
            <a:endParaRPr/>
          </a:p>
        </p:txBody>
      </p:sp>
      <p:pic>
        <p:nvPicPr>
          <p:cNvPr id="423" name="Google Shape;423;p46" descr="10 dicas para enfrentar o medo da ressonância magnética"/>
          <p:cNvPicPr preferRelativeResize="0"/>
          <p:nvPr/>
        </p:nvPicPr>
        <p:blipFill rotWithShape="1">
          <a:blip r:embed="rId3">
            <a:alphaModFix/>
          </a:blip>
          <a:srcRect/>
          <a:stretch/>
        </p:blipFill>
        <p:spPr>
          <a:xfrm>
            <a:off x="461694" y="1491310"/>
            <a:ext cx="3921070" cy="2450668"/>
          </a:xfrm>
          <a:prstGeom prst="rect">
            <a:avLst/>
          </a:prstGeom>
          <a:noFill/>
          <a:ln>
            <a:noFill/>
          </a:ln>
        </p:spPr>
      </p:pic>
      <p:pic>
        <p:nvPicPr>
          <p:cNvPr id="424" name="Google Shape;424;p46" descr="Rastreador via Satélite: Como Funciona e Vantagens"/>
          <p:cNvPicPr preferRelativeResize="0"/>
          <p:nvPr/>
        </p:nvPicPr>
        <p:blipFill rotWithShape="1">
          <a:blip r:embed="rId4">
            <a:alphaModFix/>
          </a:blip>
          <a:srcRect/>
          <a:stretch/>
        </p:blipFill>
        <p:spPr>
          <a:xfrm>
            <a:off x="0" y="4141356"/>
            <a:ext cx="4844459" cy="271664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sp>
        <p:nvSpPr>
          <p:cNvPr id="430" name="Google Shape;430;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ctr" anchorCtr="0">
            <a:normAutofit/>
          </a:bodyPr>
          <a:lstStyle/>
          <a:p>
            <a:pPr marL="228600" lvl="0" indent="-228600" algn="ctr" rtl="0">
              <a:lnSpc>
                <a:spcPct val="90000"/>
              </a:lnSpc>
              <a:spcBef>
                <a:spcPts val="0"/>
              </a:spcBef>
              <a:spcAft>
                <a:spcPts val="0"/>
              </a:spcAft>
              <a:buClr>
                <a:schemeClr val="dk1"/>
              </a:buClr>
              <a:buSzPts val="2000"/>
              <a:buChar char="•"/>
            </a:pPr>
            <a:r>
              <a:rPr lang="pt-BR" sz="2000" u="sng">
                <a:solidFill>
                  <a:schemeClr val="hlink"/>
                </a:solidFill>
                <a:hlinkClick r:id="rId3"/>
              </a:rPr>
              <a:t>https://drive.google.com/file/d/1tsm4b1q59ZaMnZ3RnG0ZlFtsY08yz4Ng/view?usp=sharing</a:t>
            </a:r>
            <a:endParaRPr sz="2000"/>
          </a:p>
          <a:p>
            <a:pPr marL="0" lvl="0" indent="0" algn="l" rtl="0">
              <a:lnSpc>
                <a:spcPct val="90000"/>
              </a:lnSpc>
              <a:spcBef>
                <a:spcPts val="1000"/>
              </a:spcBef>
              <a:spcAft>
                <a:spcPts val="0"/>
              </a:spcAft>
              <a:buClr>
                <a:schemeClr val="dk1"/>
              </a:buClr>
              <a:buSzPts val="2800"/>
              <a:buNone/>
            </a:pPr>
            <a:endParaRPr/>
          </a:p>
        </p:txBody>
      </p:sp>
      <p:pic>
        <p:nvPicPr>
          <p:cNvPr id="431" name="Google Shape;431;p47"/>
          <p:cNvPicPr preferRelativeResize="0"/>
          <p:nvPr/>
        </p:nvPicPr>
        <p:blipFill rotWithShape="1">
          <a:blip r:embed="rId4">
            <a:alphaModFix/>
          </a:blip>
          <a:srcRect/>
          <a:stretch/>
        </p:blipFill>
        <p:spPr>
          <a:xfrm>
            <a:off x="6315906" y="14500"/>
            <a:ext cx="5876094" cy="3622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Quizz</a:t>
            </a:r>
            <a:endParaRPr/>
          </a:p>
        </p:txBody>
      </p:sp>
      <p:sp>
        <p:nvSpPr>
          <p:cNvPr id="437" name="Google Shape;437;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ctr" anchorCtr="0">
            <a:normAutofit/>
          </a:bodyPr>
          <a:lstStyle/>
          <a:p>
            <a:pPr marL="228600" lvl="0" indent="-228600" algn="ctr" rtl="0">
              <a:lnSpc>
                <a:spcPct val="90000"/>
              </a:lnSpc>
              <a:spcBef>
                <a:spcPts val="0"/>
              </a:spcBef>
              <a:spcAft>
                <a:spcPts val="0"/>
              </a:spcAft>
              <a:buClr>
                <a:schemeClr val="dk1"/>
              </a:buClr>
              <a:buSzPts val="2000"/>
              <a:buChar char="•"/>
            </a:pPr>
            <a:r>
              <a:rPr lang="pt-BR" sz="2000" u="sng">
                <a:solidFill>
                  <a:schemeClr val="hlink"/>
                </a:solidFill>
                <a:hlinkClick r:id="rId3"/>
              </a:rPr>
              <a:t>https://forms.gle/ExfRxyVqT8hPA1jx9</a:t>
            </a:r>
            <a:endParaRPr sz="2000"/>
          </a:p>
        </p:txBody>
      </p:sp>
      <p:pic>
        <p:nvPicPr>
          <p:cNvPr id="438" name="Google Shape;438;p48" descr="Google forms - Free logo icons"/>
          <p:cNvPicPr preferRelativeResize="0"/>
          <p:nvPr/>
        </p:nvPicPr>
        <p:blipFill rotWithShape="1">
          <a:blip r:embed="rId4">
            <a:alphaModFix/>
          </a:blip>
          <a:srcRect/>
          <a:stretch/>
        </p:blipFill>
        <p:spPr>
          <a:xfrm>
            <a:off x="420466" y="1690688"/>
            <a:ext cx="3233590" cy="323359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9"/>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Perguntas?</a:t>
            </a:r>
            <a:endParaRPr sz="6600" b="1" i="1">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Referências</a:t>
            </a:r>
            <a:endParaRPr/>
          </a:p>
        </p:txBody>
      </p:sp>
      <p:sp>
        <p:nvSpPr>
          <p:cNvPr id="449" name="Google Shape;449;p5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62500" lnSpcReduction="20000"/>
          </a:bodyPr>
          <a:lstStyle/>
          <a:p>
            <a:pPr marL="228600" lvl="0" indent="-228600" algn="l" rtl="0">
              <a:lnSpc>
                <a:spcPct val="90000"/>
              </a:lnSpc>
              <a:spcBef>
                <a:spcPts val="0"/>
              </a:spcBef>
              <a:spcAft>
                <a:spcPts val="0"/>
              </a:spcAft>
              <a:buClr>
                <a:schemeClr val="dk1"/>
              </a:buClr>
              <a:buSzPct val="100000"/>
              <a:buChar char="•"/>
            </a:pPr>
            <a:r>
              <a:rPr lang="pt-BR" u="sng">
                <a:solidFill>
                  <a:schemeClr val="hlink"/>
                </a:solidFill>
                <a:hlinkClick r:id="rId3"/>
              </a:rPr>
              <a:t>https://github.com/sayakpaul/MIRNet-TFLite-TRT</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4"/>
              </a:rPr>
              <a:t>https://github.com/bhattbhavesh91/low-light-image-enhancement-tutorial</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5"/>
              </a:rPr>
              <a:t>https://github.com/sayakpaul/MIRNet-TFLite-TRT?tab=readme-ov-file</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6"/>
              </a:rPr>
              <a:t>https://github.com/soumik12345/MIRNet/?tab=readme-ov-file</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7"/>
              </a:rPr>
              <a:t>https://arxiv.org/pdf/2003.06792v2</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8"/>
              </a:rPr>
              <a:t>https://www.youtube.com/watch?v=BMza5yrwZ9s</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9"/>
              </a:rPr>
              <a:t>https://www.youtube.com/watch?v=BdJT3u71EDo</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0"/>
              </a:rPr>
              <a:t>https://keras.io/examples/vision/mirnet/</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1"/>
              </a:rPr>
              <a:t>https://colab.research.google.com/github/Rishit-dagli/MIRNet-TFJS/blob/main/MIRNet_TFJS.ipynb#scrollTo=1VEYuMMPEcQh</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2"/>
              </a:rPr>
              <a:t>https://colab.research.google.com/github/Rishit-dagli/MIRNet-TFJS/blob/main/MIRNet_Saved_Model.ipynb#scrollTo=eJTia8yDMzfp</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3"/>
              </a:rPr>
              <a:t>https://link.springer.com/chapter/10.1007/978-3-030-67070-2_24</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4"/>
              </a:rPr>
              <a:t>https://rishit-dagli.github.io/MIRNet-TFJS/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1"/>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Obrigado!</a:t>
            </a:r>
            <a:endParaRPr sz="6600" b="1" i="1">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Introdução</a:t>
            </a:r>
            <a:endParaRPr/>
          </a:p>
        </p:txBody>
      </p:sp>
      <p:sp>
        <p:nvSpPr>
          <p:cNvPr id="113" name="Google Shape;11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Câmeras de smartphone possui abertura pequena da câmera, por consequência frequentemente produz imagens com ruído e baixo contraste.</a:t>
            </a:r>
            <a:endParaRPr/>
          </a:p>
        </p:txBody>
      </p:sp>
      <p:pic>
        <p:nvPicPr>
          <p:cNvPr id="114" name="Google Shape;114;p16"/>
          <p:cNvPicPr preferRelativeResize="0"/>
          <p:nvPr/>
        </p:nvPicPr>
        <p:blipFill rotWithShape="1">
          <a:blip r:embed="rId3">
            <a:alphaModFix/>
          </a:blip>
          <a:srcRect/>
          <a:stretch/>
        </p:blipFill>
        <p:spPr>
          <a:xfrm>
            <a:off x="241895" y="3199699"/>
            <a:ext cx="11708209" cy="2977264"/>
          </a:xfrm>
          <a:prstGeom prst="rect">
            <a:avLst/>
          </a:prstGeom>
          <a:noFill/>
          <a:ln>
            <a:noFill/>
          </a:ln>
        </p:spPr>
      </p:pic>
      <p:sp>
        <p:nvSpPr>
          <p:cNvPr id="115" name="Google Shape;115;p16"/>
          <p:cNvSpPr txBox="1"/>
          <p:nvPr/>
        </p:nvSpPr>
        <p:spPr>
          <a:xfrm>
            <a:off x="1528430" y="6176963"/>
            <a:ext cx="8638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Ruído</a:t>
            </a:r>
            <a:endParaRPr/>
          </a:p>
        </p:txBody>
      </p:sp>
      <p:sp>
        <p:nvSpPr>
          <p:cNvPr id="116" name="Google Shape;116;p16"/>
          <p:cNvSpPr txBox="1"/>
          <p:nvPr/>
        </p:nvSpPr>
        <p:spPr>
          <a:xfrm>
            <a:off x="4147583" y="6179769"/>
            <a:ext cx="18066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Baixo contraste</a:t>
            </a:r>
            <a:endParaRPr/>
          </a:p>
        </p:txBody>
      </p:sp>
      <p:sp>
        <p:nvSpPr>
          <p:cNvPr id="117" name="Google Shape;117;p16"/>
          <p:cNvSpPr txBox="1"/>
          <p:nvPr/>
        </p:nvSpPr>
        <p:spPr>
          <a:xfrm>
            <a:off x="7542913" y="6201587"/>
            <a:ext cx="14947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Brilho baixo</a:t>
            </a:r>
            <a:endParaRPr/>
          </a:p>
        </p:txBody>
      </p:sp>
      <p:sp>
        <p:nvSpPr>
          <p:cNvPr id="118" name="Google Shape;118;p16"/>
          <p:cNvSpPr txBox="1"/>
          <p:nvPr/>
        </p:nvSpPr>
        <p:spPr>
          <a:xfrm>
            <a:off x="10182000" y="6176963"/>
            <a:ext cx="13436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Brilho alto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Fundamentação teórica</a:t>
            </a:r>
            <a:endParaRPr/>
          </a:p>
        </p:txBody>
      </p:sp>
      <p:sp>
        <p:nvSpPr>
          <p:cNvPr id="124" name="Google Shape;124;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a:t>Restauração de imagem: processo de reconstruir a imagem original a partir da imagem degradada.</a:t>
            </a:r>
            <a:endParaRPr/>
          </a:p>
          <a:p>
            <a:pPr marL="228600" lvl="0" indent="-50800" algn="l" rtl="0">
              <a:lnSpc>
                <a:spcPct val="90000"/>
              </a:lnSpc>
              <a:spcBef>
                <a:spcPts val="1000"/>
              </a:spcBef>
              <a:spcAft>
                <a:spcPts val="0"/>
              </a:spcAft>
              <a:buClr>
                <a:schemeClr val="dk1"/>
              </a:buClr>
              <a:buSzPts val="2800"/>
              <a:buNone/>
            </a:pPr>
            <a:endParaRPr/>
          </a:p>
        </p:txBody>
      </p:sp>
      <p:pic>
        <p:nvPicPr>
          <p:cNvPr id="125" name="Google Shape;125;p17"/>
          <p:cNvPicPr preferRelativeResize="0"/>
          <p:nvPr/>
        </p:nvPicPr>
        <p:blipFill rotWithShape="1">
          <a:blip r:embed="rId3">
            <a:alphaModFix/>
          </a:blip>
          <a:srcRect/>
          <a:stretch/>
        </p:blipFill>
        <p:spPr>
          <a:xfrm>
            <a:off x="1519237" y="2716508"/>
            <a:ext cx="9464196" cy="2466975"/>
          </a:xfrm>
          <a:prstGeom prst="rect">
            <a:avLst/>
          </a:prstGeom>
          <a:noFill/>
          <a:ln>
            <a:noFill/>
          </a:ln>
        </p:spPr>
      </p:pic>
      <p:sp>
        <p:nvSpPr>
          <p:cNvPr id="126" name="Google Shape;126;p17"/>
          <p:cNvSpPr/>
          <p:nvPr/>
        </p:nvSpPr>
        <p:spPr>
          <a:xfrm>
            <a:off x="5060488" y="3508743"/>
            <a:ext cx="2381693" cy="8825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2000">
                <a:solidFill>
                  <a:schemeClr val="lt1"/>
                </a:solidFill>
                <a:latin typeface="Calibri"/>
                <a:ea typeface="Calibri"/>
                <a:cs typeface="Calibri"/>
                <a:sym typeface="Calibri"/>
              </a:rPr>
              <a:t>Eliminar o ruído (Denoising)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Fundamentação teórica</a:t>
            </a:r>
            <a:endParaRPr/>
          </a:p>
        </p:txBody>
      </p:sp>
      <p:sp>
        <p:nvSpPr>
          <p:cNvPr id="132" name="Google Shape;132;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a:t>Restauração de imagem: processo de reconstruir a imagem original a partir da imagem degradada.</a:t>
            </a:r>
            <a:endParaRPr/>
          </a:p>
          <a:p>
            <a:pPr marL="228600" lvl="0" indent="-50800" algn="l" rtl="0">
              <a:lnSpc>
                <a:spcPct val="90000"/>
              </a:lnSpc>
              <a:spcBef>
                <a:spcPts val="1000"/>
              </a:spcBef>
              <a:spcAft>
                <a:spcPts val="0"/>
              </a:spcAft>
              <a:buClr>
                <a:schemeClr val="dk1"/>
              </a:buClr>
              <a:buSzPts val="2800"/>
              <a:buNone/>
            </a:pPr>
            <a:endParaRPr/>
          </a:p>
        </p:txBody>
      </p:sp>
      <p:pic>
        <p:nvPicPr>
          <p:cNvPr id="133" name="Google Shape;133;p18"/>
          <p:cNvPicPr preferRelativeResize="0"/>
          <p:nvPr/>
        </p:nvPicPr>
        <p:blipFill rotWithShape="1">
          <a:blip r:embed="rId3">
            <a:alphaModFix/>
          </a:blip>
          <a:srcRect/>
          <a:stretch/>
        </p:blipFill>
        <p:spPr>
          <a:xfrm>
            <a:off x="1504950" y="2767806"/>
            <a:ext cx="9182100" cy="2466975"/>
          </a:xfrm>
          <a:prstGeom prst="rect">
            <a:avLst/>
          </a:prstGeom>
          <a:noFill/>
          <a:ln>
            <a:noFill/>
          </a:ln>
        </p:spPr>
      </p:pic>
      <p:sp>
        <p:nvSpPr>
          <p:cNvPr id="134" name="Google Shape;134;p18"/>
          <p:cNvSpPr/>
          <p:nvPr/>
        </p:nvSpPr>
        <p:spPr>
          <a:xfrm>
            <a:off x="4905153" y="3560041"/>
            <a:ext cx="2381693" cy="8825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2000">
                <a:solidFill>
                  <a:schemeClr val="lt1"/>
                </a:solidFill>
                <a:latin typeface="Calibri"/>
                <a:ea typeface="Calibri"/>
                <a:cs typeface="Calibri"/>
                <a:sym typeface="Calibri"/>
              </a:rPr>
              <a:t>Alta resolução </a:t>
            </a:r>
            <a:br>
              <a:rPr lang="pt-BR" sz="2000">
                <a:solidFill>
                  <a:schemeClr val="lt1"/>
                </a:solidFill>
                <a:latin typeface="Calibri"/>
                <a:ea typeface="Calibri"/>
                <a:cs typeface="Calibri"/>
                <a:sym typeface="Calibri"/>
              </a:rPr>
            </a:br>
            <a:r>
              <a:rPr lang="pt-BR" sz="2000">
                <a:solidFill>
                  <a:schemeClr val="lt1"/>
                </a:solidFill>
                <a:latin typeface="Calibri"/>
                <a:ea typeface="Calibri"/>
                <a:cs typeface="Calibri"/>
                <a:sym typeface="Calibri"/>
              </a:rPr>
              <a:t>(Super Resolution</a:t>
            </a:r>
            <a:r>
              <a:rPr lang="pt-BR" sz="1800">
                <a:solidFill>
                  <a:schemeClr val="lt1"/>
                </a:solidFill>
                <a:latin typeface="Calibri"/>
                <a:ea typeface="Calibri"/>
                <a:cs typeface="Calibri"/>
                <a:sym typeface="Calibri"/>
              </a:rPr>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Fundamentação teórica</a:t>
            </a:r>
            <a:endParaRPr/>
          </a:p>
        </p:txBody>
      </p:sp>
      <p:sp>
        <p:nvSpPr>
          <p:cNvPr id="140" name="Google Shape;140;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a:t>Aprimoramento da imagem: Procedimento para melhorar a qualidade visual das imagens, com ajustes de cores e contraste.</a:t>
            </a:r>
            <a:endParaRPr/>
          </a:p>
        </p:txBody>
      </p:sp>
      <p:pic>
        <p:nvPicPr>
          <p:cNvPr id="141" name="Google Shape;141;p19"/>
          <p:cNvPicPr preferRelativeResize="0"/>
          <p:nvPr/>
        </p:nvPicPr>
        <p:blipFill rotWithShape="1">
          <a:blip r:embed="rId3">
            <a:alphaModFix/>
          </a:blip>
          <a:srcRect/>
          <a:stretch/>
        </p:blipFill>
        <p:spPr>
          <a:xfrm>
            <a:off x="781050" y="2939256"/>
            <a:ext cx="10629900" cy="2124075"/>
          </a:xfrm>
          <a:prstGeom prst="rect">
            <a:avLst/>
          </a:prstGeom>
          <a:noFill/>
          <a:ln>
            <a:noFill/>
          </a:ln>
        </p:spPr>
      </p:pic>
      <p:sp>
        <p:nvSpPr>
          <p:cNvPr id="142" name="Google Shape;142;p19"/>
          <p:cNvSpPr/>
          <p:nvPr/>
        </p:nvSpPr>
        <p:spPr>
          <a:xfrm>
            <a:off x="4805916" y="3560041"/>
            <a:ext cx="2573079" cy="8825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2000">
                <a:solidFill>
                  <a:schemeClr val="lt1"/>
                </a:solidFill>
                <a:latin typeface="Calibri"/>
                <a:ea typeface="Calibri"/>
                <a:cs typeface="Calibri"/>
                <a:sym typeface="Calibri"/>
              </a:rPr>
              <a:t>Aprimoramento</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148" name="Google Shape;148;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pt-BR"/>
              <a:t>Redes neurais convolucionais (</a:t>
            </a:r>
            <a:r>
              <a:rPr lang="pt-BR" b="1"/>
              <a:t>CNNs</a:t>
            </a:r>
            <a:r>
              <a:rPr lang="pt-BR"/>
              <a:t>) são bastante efetivas para restauração e aprimoramento de imagens e vídeos.</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pt-BR" b="1"/>
              <a:t>CNNs </a:t>
            </a:r>
            <a:r>
              <a:rPr lang="pt-BR"/>
              <a:t>possui capacidade forte para aprendizado de grandes escalas de datasets como COCO, ImageNet.</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154" name="Google Shape;154;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dirty="0"/>
              <a:t>projeto de rede em escala única (alta resolução)</a:t>
            </a:r>
            <a:endParaRPr dirty="0"/>
          </a:p>
          <a:p>
            <a:pPr marL="228600" lvl="0" indent="-50800" algn="l" rtl="0">
              <a:lnSpc>
                <a:spcPct val="90000"/>
              </a:lnSpc>
              <a:spcBef>
                <a:spcPts val="1000"/>
              </a:spcBef>
              <a:spcAft>
                <a:spcPts val="0"/>
              </a:spcAft>
              <a:buClr>
                <a:schemeClr val="dk1"/>
              </a:buClr>
              <a:buSzPts val="2800"/>
              <a:buNone/>
            </a:pPr>
            <a:endParaRPr b="1" dirty="0"/>
          </a:p>
          <a:p>
            <a:pPr marL="228600" lvl="0" indent="-50800" algn="l" rtl="0">
              <a:lnSpc>
                <a:spcPct val="90000"/>
              </a:lnSpc>
              <a:spcBef>
                <a:spcPts val="1000"/>
              </a:spcBef>
              <a:spcAft>
                <a:spcPts val="0"/>
              </a:spcAft>
              <a:buClr>
                <a:schemeClr val="dk1"/>
              </a:buClr>
              <a:buSzPts val="2800"/>
              <a:buNone/>
            </a:pPr>
            <a:endParaRPr b="1" dirty="0"/>
          </a:p>
          <a:p>
            <a:pPr marL="228600" lvl="0" indent="-50800" algn="l" rtl="0">
              <a:lnSpc>
                <a:spcPct val="90000"/>
              </a:lnSpc>
              <a:spcBef>
                <a:spcPts val="1000"/>
              </a:spcBef>
              <a:spcAft>
                <a:spcPts val="0"/>
              </a:spcAft>
              <a:buClr>
                <a:schemeClr val="dk1"/>
              </a:buClr>
              <a:buSzPts val="2800"/>
              <a:buNone/>
            </a:pPr>
            <a:endParaRPr b="1" dirty="0"/>
          </a:p>
          <a:p>
            <a:pPr marL="228600" lvl="0" indent="-50800" algn="l" rtl="0">
              <a:lnSpc>
                <a:spcPct val="90000"/>
              </a:lnSpc>
              <a:spcBef>
                <a:spcPts val="1000"/>
              </a:spcBef>
              <a:spcAft>
                <a:spcPts val="0"/>
              </a:spcAft>
              <a:buClr>
                <a:schemeClr val="dk1"/>
              </a:buClr>
              <a:buSzPts val="2800"/>
              <a:buNone/>
            </a:pPr>
            <a:endParaRPr b="1" dirty="0"/>
          </a:p>
          <a:p>
            <a:pPr marL="228600" lvl="0" indent="-228600" algn="l" rtl="0">
              <a:lnSpc>
                <a:spcPct val="90000"/>
              </a:lnSpc>
              <a:spcBef>
                <a:spcPts val="1000"/>
              </a:spcBef>
              <a:spcAft>
                <a:spcPts val="0"/>
              </a:spcAft>
              <a:buClr>
                <a:schemeClr val="dk1"/>
              </a:buClr>
              <a:buSzPts val="2800"/>
              <a:buChar char="•"/>
            </a:pPr>
            <a:r>
              <a:rPr lang="pt-BR" b="1" dirty="0"/>
              <a:t>Encode-</a:t>
            </a:r>
            <a:r>
              <a:rPr lang="pt-BR" b="1" dirty="0" err="1"/>
              <a:t>Decoder</a:t>
            </a:r>
            <a:r>
              <a:rPr lang="pt-BR" b="1" dirty="0"/>
              <a:t> (</a:t>
            </a:r>
            <a:r>
              <a:rPr lang="pt-BR" b="1" dirty="0" err="1"/>
              <a:t>Downsampling</a:t>
            </a:r>
            <a:r>
              <a:rPr lang="pt-BR" b="1" dirty="0"/>
              <a:t> </a:t>
            </a:r>
            <a:r>
              <a:rPr lang="pt-BR" b="1" dirty="0" err="1"/>
              <a:t>and</a:t>
            </a:r>
            <a:r>
              <a:rPr lang="pt-BR" b="1" dirty="0"/>
              <a:t> </a:t>
            </a:r>
            <a:r>
              <a:rPr lang="pt-BR" b="1" dirty="0" err="1"/>
              <a:t>Upsamplig</a:t>
            </a:r>
            <a:r>
              <a:rPr lang="pt-BR" b="1" dirty="0"/>
              <a:t>)</a:t>
            </a:r>
            <a:endParaRPr dirty="0"/>
          </a:p>
          <a:p>
            <a:pPr marL="228600" lvl="0" indent="-50800" algn="l" rtl="0">
              <a:lnSpc>
                <a:spcPct val="90000"/>
              </a:lnSpc>
              <a:spcBef>
                <a:spcPts val="1000"/>
              </a:spcBef>
              <a:spcAft>
                <a:spcPts val="0"/>
              </a:spcAft>
              <a:buClr>
                <a:schemeClr val="dk1"/>
              </a:buClr>
              <a:buSzPts val="2800"/>
              <a:buNone/>
            </a:pPr>
            <a:endParaRPr b="1" dirty="0"/>
          </a:p>
        </p:txBody>
      </p:sp>
      <p:sp>
        <p:nvSpPr>
          <p:cNvPr id="155" name="Google Shape;155;p21"/>
          <p:cNvSpPr/>
          <p:nvPr/>
        </p:nvSpPr>
        <p:spPr>
          <a:xfrm>
            <a:off x="1433461" y="2616500"/>
            <a:ext cx="1034902" cy="1134233"/>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 name="Google Shape;156;p21"/>
          <p:cNvSpPr/>
          <p:nvPr/>
        </p:nvSpPr>
        <p:spPr>
          <a:xfrm>
            <a:off x="2032429" y="2598687"/>
            <a:ext cx="1034902" cy="1134233"/>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21"/>
          <p:cNvSpPr/>
          <p:nvPr/>
        </p:nvSpPr>
        <p:spPr>
          <a:xfrm>
            <a:off x="2935828" y="2547282"/>
            <a:ext cx="1034902" cy="1134233"/>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 name="Google Shape;158;p21"/>
          <p:cNvSpPr/>
          <p:nvPr/>
        </p:nvSpPr>
        <p:spPr>
          <a:xfrm>
            <a:off x="4768997" y="2561481"/>
            <a:ext cx="1034902" cy="1134233"/>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 name="Google Shape;159;p21"/>
          <p:cNvSpPr txBox="1"/>
          <p:nvPr/>
        </p:nvSpPr>
        <p:spPr>
          <a:xfrm>
            <a:off x="3803185" y="2737592"/>
            <a:ext cx="70087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dirty="0">
                <a:solidFill>
                  <a:schemeClr val="dk1"/>
                </a:solidFill>
                <a:latin typeface="Calibri"/>
                <a:ea typeface="Calibri"/>
                <a:cs typeface="Calibri"/>
                <a:sym typeface="Calibri"/>
              </a:rPr>
              <a:t>...</a:t>
            </a:r>
            <a:endParaRPr dirty="0"/>
          </a:p>
        </p:txBody>
      </p:sp>
      <p:sp>
        <p:nvSpPr>
          <p:cNvPr id="160" name="Google Shape;160;p21"/>
          <p:cNvSpPr/>
          <p:nvPr/>
        </p:nvSpPr>
        <p:spPr>
          <a:xfrm>
            <a:off x="633638" y="3193757"/>
            <a:ext cx="648586" cy="236061"/>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 name="Google Shape;161;p21"/>
          <p:cNvSpPr/>
          <p:nvPr/>
        </p:nvSpPr>
        <p:spPr>
          <a:xfrm>
            <a:off x="6209842" y="3150205"/>
            <a:ext cx="794779" cy="281320"/>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21"/>
          <p:cNvSpPr/>
          <p:nvPr/>
        </p:nvSpPr>
        <p:spPr>
          <a:xfrm>
            <a:off x="1313054" y="5022860"/>
            <a:ext cx="1034902" cy="1134233"/>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21"/>
          <p:cNvSpPr/>
          <p:nvPr/>
        </p:nvSpPr>
        <p:spPr>
          <a:xfrm>
            <a:off x="2025435" y="5186756"/>
            <a:ext cx="875861" cy="800903"/>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21"/>
          <p:cNvSpPr/>
          <p:nvPr/>
        </p:nvSpPr>
        <p:spPr>
          <a:xfrm>
            <a:off x="2784992" y="5404992"/>
            <a:ext cx="723014" cy="512525"/>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 name="Google Shape;165;p21"/>
          <p:cNvSpPr txBox="1"/>
          <p:nvPr/>
        </p:nvSpPr>
        <p:spPr>
          <a:xfrm>
            <a:off x="3383960" y="5233265"/>
            <a:ext cx="70087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4000">
                <a:solidFill>
                  <a:schemeClr val="dk1"/>
                </a:solidFill>
                <a:latin typeface="Calibri"/>
                <a:ea typeface="Calibri"/>
                <a:cs typeface="Calibri"/>
                <a:sym typeface="Calibri"/>
              </a:rPr>
              <a:t>...</a:t>
            </a:r>
            <a:endParaRPr/>
          </a:p>
        </p:txBody>
      </p:sp>
      <p:sp>
        <p:nvSpPr>
          <p:cNvPr id="166" name="Google Shape;166;p21"/>
          <p:cNvSpPr/>
          <p:nvPr/>
        </p:nvSpPr>
        <p:spPr>
          <a:xfrm>
            <a:off x="632571" y="5469176"/>
            <a:ext cx="648586" cy="236061"/>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7" name="Google Shape;167;p21"/>
          <p:cNvSpPr/>
          <p:nvPr/>
        </p:nvSpPr>
        <p:spPr>
          <a:xfrm>
            <a:off x="3844483" y="5404991"/>
            <a:ext cx="723014" cy="512525"/>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8" name="Google Shape;168;p21"/>
          <p:cNvSpPr/>
          <p:nvPr/>
        </p:nvSpPr>
        <p:spPr>
          <a:xfrm>
            <a:off x="4475556" y="5260801"/>
            <a:ext cx="875861" cy="800903"/>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 name="Google Shape;169;p21"/>
          <p:cNvSpPr/>
          <p:nvPr/>
        </p:nvSpPr>
        <p:spPr>
          <a:xfrm>
            <a:off x="5177531" y="5094135"/>
            <a:ext cx="1034902" cy="1134233"/>
          </a:xfrm>
          <a:prstGeom prst="rect">
            <a:avLst/>
          </a:prstGeom>
          <a:solidFill>
            <a:schemeClr val="accent1"/>
          </a:solidFill>
          <a:ln w="12700" cap="flat" cmpd="sng">
            <a:solidFill>
              <a:srgbClr val="1C3052"/>
            </a:solidFill>
            <a:prstDash val="solid"/>
            <a:miter lim="800000"/>
            <a:headEnd type="none" w="sm" len="sm"/>
            <a:tailEnd type="none" w="sm" len="sm"/>
          </a:ln>
          <a:scene3d>
            <a:camera prst="isometricOffAxis2Right"/>
            <a:lightRig rig="threePt" dir="t"/>
          </a:scene3d>
          <a:sp3d>
            <a:bevelT prst="angle"/>
          </a:sp3d>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 name="Google Shape;170;p21"/>
          <p:cNvSpPr/>
          <p:nvPr/>
        </p:nvSpPr>
        <p:spPr>
          <a:xfrm>
            <a:off x="6209842" y="5571971"/>
            <a:ext cx="794779" cy="281320"/>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 name="Google Shape;171;p21"/>
          <p:cNvSpPr/>
          <p:nvPr/>
        </p:nvSpPr>
        <p:spPr>
          <a:xfrm>
            <a:off x="7243429" y="2630321"/>
            <a:ext cx="670738" cy="588169"/>
          </a:xfrm>
          <a:prstGeom prst="mathMultiply">
            <a:avLst>
              <a:gd name="adj1" fmla="val 2352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 name="Google Shape;172;p21"/>
          <p:cNvSpPr txBox="1"/>
          <p:nvPr/>
        </p:nvSpPr>
        <p:spPr>
          <a:xfrm>
            <a:off x="7809155" y="2612508"/>
            <a:ext cx="280699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Downsamplig, precisão semântica.</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a:solidFill>
                  <a:schemeClr val="dk1"/>
                </a:solidFill>
                <a:latin typeface="Calibri"/>
                <a:ea typeface="Calibri"/>
                <a:cs typeface="Calibri"/>
                <a:sym typeface="Calibri"/>
              </a:rPr>
              <a:t>Precisão espacial.</a:t>
            </a:r>
            <a:endParaRPr/>
          </a:p>
        </p:txBody>
      </p:sp>
      <p:sp>
        <p:nvSpPr>
          <p:cNvPr id="173" name="Google Shape;173;p21"/>
          <p:cNvSpPr/>
          <p:nvPr/>
        </p:nvSpPr>
        <p:spPr>
          <a:xfrm>
            <a:off x="7243429" y="5045852"/>
            <a:ext cx="670738" cy="588169"/>
          </a:xfrm>
          <a:prstGeom prst="mathMultiply">
            <a:avLst>
              <a:gd name="adj1" fmla="val 2352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21"/>
          <p:cNvSpPr txBox="1"/>
          <p:nvPr/>
        </p:nvSpPr>
        <p:spPr>
          <a:xfrm>
            <a:off x="7847337" y="5143034"/>
            <a:ext cx="2806995"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Precisão espacial.</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a:solidFill>
                  <a:schemeClr val="dk1"/>
                </a:solidFill>
                <a:latin typeface="Calibri"/>
                <a:ea typeface="Calibri"/>
                <a:cs typeface="Calibri"/>
                <a:sym typeface="Calibri"/>
              </a:rPr>
              <a:t>Downsamplig, precisão semântica.</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21"/>
          <p:cNvSpPr/>
          <p:nvPr/>
        </p:nvSpPr>
        <p:spPr>
          <a:xfrm rot="-8625417">
            <a:off x="7256670" y="5744571"/>
            <a:ext cx="498587" cy="217441"/>
          </a:xfrm>
          <a:prstGeom prst="halfFrame">
            <a:avLst>
              <a:gd name="adj1" fmla="val 33333"/>
              <a:gd name="adj2" fmla="val 33333"/>
            </a:avLst>
          </a:prstGeom>
          <a:solidFill>
            <a:srgbClr val="00B050"/>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21"/>
          <p:cNvSpPr/>
          <p:nvPr/>
        </p:nvSpPr>
        <p:spPr>
          <a:xfrm rot="-8625417">
            <a:off x="7256669" y="3406942"/>
            <a:ext cx="498587" cy="217441"/>
          </a:xfrm>
          <a:prstGeom prst="halfFrame">
            <a:avLst>
              <a:gd name="adj1" fmla="val 33333"/>
              <a:gd name="adj2" fmla="val 33333"/>
            </a:avLst>
          </a:prstGeom>
          <a:solidFill>
            <a:srgbClr val="00B050"/>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1746</Words>
  <Application>Microsoft Office PowerPoint</Application>
  <PresentationFormat>Widescreen</PresentationFormat>
  <Paragraphs>208</Paragraphs>
  <Slides>39</Slides>
  <Notes>39</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39</vt:i4>
      </vt:variant>
    </vt:vector>
  </HeadingPairs>
  <TitlesOfParts>
    <vt:vector size="42" baseType="lpstr">
      <vt:lpstr>Arial</vt:lpstr>
      <vt:lpstr>Calibri</vt:lpstr>
      <vt:lpstr>Tema do Office</vt:lpstr>
      <vt:lpstr>TP558 - Tópicos avançados em Machine Learning: miRNET </vt:lpstr>
      <vt:lpstr>Introdução</vt:lpstr>
      <vt:lpstr>Introdução</vt:lpstr>
      <vt:lpstr>Introdução</vt:lpstr>
      <vt:lpstr>Fundamentação teórica</vt:lpstr>
      <vt:lpstr>Fundamentação teórica</vt:lpstr>
      <vt:lpstr>Fundamentação teórica</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Treinamento e otimização</vt:lpstr>
      <vt:lpstr>Treinamento e otimização</vt:lpstr>
      <vt:lpstr>Treinamento e otimização</vt:lpstr>
      <vt:lpstr>Treinamento e otimização</vt:lpstr>
      <vt:lpstr>Treinamento e otimização</vt:lpstr>
      <vt:lpstr>Treinamento e otimização</vt:lpstr>
      <vt:lpstr>Vantagens e desvantagens - Vantagens</vt:lpstr>
      <vt:lpstr>Vantagens e desvantagens - Desvantagens</vt:lpstr>
      <vt:lpstr>Exemplo(s) de aplicação</vt:lpstr>
      <vt:lpstr>Exemplo(s) de aplicação</vt:lpstr>
      <vt:lpstr>Quizz</vt:lpstr>
      <vt:lpstr>Apresentação do PowerPoint</vt:lpstr>
      <vt:lpstr>Referências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TP558 - Tópicos avançados em Machine Learning: miRNET </dc:title>
  <cp:lastModifiedBy>Hyago Silva</cp:lastModifiedBy>
  <cp:revision>1</cp:revision>
  <dcterms:modified xsi:type="dcterms:W3CDTF">2024-05-16T23:44:44Z</dcterms:modified>
</cp:coreProperties>
</file>